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6858000" cx="12192000"/>
  <p:notesSz cx="6858000" cy="9144000"/>
  <p:embeddedFontLst>
    <p:embeddedFont>
      <p:font typeface="Proxima Nova"/>
      <p:regular r:id="rId51"/>
      <p:bold r:id="rId52"/>
      <p:italic r:id="rId53"/>
      <p:boldItalic r:id="rId54"/>
    </p:embeddedFont>
    <p:embeddedFont>
      <p:font typeface="Helvetica Neue"/>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ACFB3BA-26E2-4E43-9B76-AE8AEF1006C9}">
  <a:tblStyle styleId="{4ACFB3BA-26E2-4E43-9B76-AE8AEF1006C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4E6"/>
          </a:solidFill>
        </a:fill>
      </a:tcStyle>
    </a:wholeTbl>
    <a:band1H>
      <a:tcTxStyle/>
      <a:tcStyle>
        <a:fill>
          <a:solidFill>
            <a:srgbClr val="FFE8CA"/>
          </a:solidFill>
        </a:fill>
      </a:tcStyle>
    </a:band1H>
    <a:band2H>
      <a:tcTxStyle/>
    </a:band2H>
    <a:band1V>
      <a:tcTxStyle/>
      <a:tcStyle>
        <a:fill>
          <a:solidFill>
            <a:srgbClr val="FFE8CA"/>
          </a:solidFill>
        </a:fill>
      </a:tcStyle>
    </a:band1V>
    <a:band2V>
      <a:tcTxStyle/>
    </a:band2V>
    <a:lastCol>
      <a:tcTxStyle b="on" i="off">
        <a:font>
          <a:latin typeface="Calibri"/>
          <a:ea typeface="Calibri"/>
          <a:cs typeface="Calibri"/>
        </a:font>
        <a:schemeClr val="lt1"/>
      </a:tcTxStyle>
      <a:tcStyle>
        <a:fill>
          <a:solidFill>
            <a:schemeClr val="accent4"/>
          </a:solidFill>
        </a:fill>
      </a:tcStyle>
    </a:lastCol>
    <a:firstCol>
      <a:tcTxStyle b="on" i="off">
        <a:font>
          <a:latin typeface="Calibri"/>
          <a:ea typeface="Calibri"/>
          <a:cs typeface="Calibri"/>
        </a:font>
        <a:schemeClr val="lt1"/>
      </a:tcTxStyle>
      <a:tcStyle>
        <a:fill>
          <a:solidFill>
            <a:schemeClr val="accent4"/>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 styleId="{D212AA00-F5C1-4F69-ADC1-816B3E63EEC6}"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roximaNova-regular.fntdata"/><Relationship Id="rId50" Type="http://schemas.openxmlformats.org/officeDocument/2006/relationships/slide" Target="slides/slide45.xml"/><Relationship Id="rId53" Type="http://schemas.openxmlformats.org/officeDocument/2006/relationships/font" Target="fonts/ProximaNova-italic.fntdata"/><Relationship Id="rId52" Type="http://schemas.openxmlformats.org/officeDocument/2006/relationships/font" Target="fonts/ProximaNova-bold.fntdata"/><Relationship Id="rId11" Type="http://schemas.openxmlformats.org/officeDocument/2006/relationships/slide" Target="slides/slide6.xml"/><Relationship Id="rId55" Type="http://schemas.openxmlformats.org/officeDocument/2006/relationships/font" Target="fonts/HelveticaNeue-regular.fntdata"/><Relationship Id="rId10" Type="http://schemas.openxmlformats.org/officeDocument/2006/relationships/slide" Target="slides/slide5.xml"/><Relationship Id="rId54" Type="http://schemas.openxmlformats.org/officeDocument/2006/relationships/font" Target="fonts/ProximaNova-boldItalic.fntdata"/><Relationship Id="rId13" Type="http://schemas.openxmlformats.org/officeDocument/2006/relationships/slide" Target="slides/slide8.xml"/><Relationship Id="rId57" Type="http://schemas.openxmlformats.org/officeDocument/2006/relationships/font" Target="fonts/HelveticaNeue-italic.fntdata"/><Relationship Id="rId12" Type="http://schemas.openxmlformats.org/officeDocument/2006/relationships/slide" Target="slides/slide7.xml"/><Relationship Id="rId56" Type="http://schemas.openxmlformats.org/officeDocument/2006/relationships/font" Target="fonts/HelveticaNeue-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ud.gov/program_offices/fair_housing_equal_opp/" TargetMode="External"/><Relationship Id="rId3" Type="http://schemas.openxmlformats.org/officeDocument/2006/relationships/hyperlink" Target="https://www.nolo.com/legal-encyclopedia/state-fair-housing-agencies.html"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2c284c647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42c284c647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Proxima Nova"/>
                <a:ea typeface="Proxima Nova"/>
                <a:cs typeface="Proxima Nova"/>
                <a:sym typeface="Proxima Nova"/>
              </a:rPr>
              <a:t>There is a three step approach you should use when applying to housing. First, you should know and understand your rights.</a:t>
            </a:r>
            <a:endParaRPr sz="1000">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US" sz="1000">
                <a:latin typeface="Proxima Nova"/>
                <a:ea typeface="Proxima Nova"/>
                <a:cs typeface="Proxima Nova"/>
                <a:sym typeface="Proxima Nova"/>
              </a:rPr>
              <a:t>It is important to know your rights BEFORE you apply for housing. That way you know what to look for and when to stand up for yourself. See </a:t>
            </a:r>
            <a:r>
              <a:rPr b="1" lang="en-US" sz="1000">
                <a:latin typeface="Proxima Nova"/>
                <a:ea typeface="Proxima Nova"/>
                <a:cs typeface="Proxima Nova"/>
                <a:sym typeface="Proxima Nova"/>
              </a:rPr>
              <a:t>Section II </a:t>
            </a:r>
            <a:r>
              <a:rPr lang="en-US" sz="1000">
                <a:latin typeface="Proxima Nova"/>
                <a:ea typeface="Proxima Nova"/>
                <a:cs typeface="Proxima Nova"/>
                <a:sym typeface="Proxima Nova"/>
              </a:rPr>
              <a:t>of the Fair Chance Housing Toolkit</a:t>
            </a:r>
            <a:r>
              <a:rPr b="1" lang="en-US" sz="1000">
                <a:latin typeface="Proxima Nova"/>
                <a:ea typeface="Proxima Nova"/>
                <a:cs typeface="Proxima Nova"/>
                <a:sym typeface="Proxima Nova"/>
              </a:rPr>
              <a:t> </a:t>
            </a:r>
            <a:r>
              <a:rPr lang="en-US" sz="1000">
                <a:latin typeface="Proxima Nova"/>
                <a:ea typeface="Proxima Nova"/>
                <a:cs typeface="Proxima Nova"/>
                <a:sym typeface="Proxima Nova"/>
              </a:rPr>
              <a:t>for more information on what your rights are as someone with a criminal record applying to housing.  </a:t>
            </a:r>
            <a:endParaRPr sz="1000">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US" sz="1000">
                <a:latin typeface="Proxima Nova"/>
                <a:ea typeface="Proxima Nova"/>
                <a:cs typeface="Proxima Nova"/>
                <a:sym typeface="Proxima Nova"/>
              </a:rPr>
              <a:t>Your rights will depend on whether you’re applying for private or federally assisted housing. </a:t>
            </a:r>
            <a:endParaRPr sz="1000">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US" sz="1000">
                <a:latin typeface="Proxima Nova"/>
                <a:ea typeface="Proxima Nova"/>
                <a:cs typeface="Proxima Nova"/>
                <a:sym typeface="Proxima Nova"/>
              </a:rPr>
              <a:t>Step two is finding out who to apply to. If you’re applying for any </a:t>
            </a:r>
            <a:r>
              <a:rPr b="1" lang="en-US" sz="1000">
                <a:latin typeface="Proxima Nova"/>
                <a:ea typeface="Proxima Nova"/>
                <a:cs typeface="Proxima Nova"/>
                <a:sym typeface="Proxima Nova"/>
              </a:rPr>
              <a:t>federally assisted housing</a:t>
            </a:r>
            <a:r>
              <a:rPr lang="en-US" sz="1000">
                <a:latin typeface="Proxima Nova"/>
                <a:ea typeface="Proxima Nova"/>
                <a:cs typeface="Proxima Nova"/>
                <a:sym typeface="Proxima Nova"/>
              </a:rPr>
              <a:t>, you will apply through your local </a:t>
            </a:r>
            <a:r>
              <a:rPr b="1" lang="en-US" sz="1000">
                <a:latin typeface="Proxima Nova"/>
                <a:ea typeface="Proxima Nova"/>
                <a:cs typeface="Proxima Nova"/>
                <a:sym typeface="Proxima Nova"/>
              </a:rPr>
              <a:t>Public Housing Agency</a:t>
            </a:r>
            <a:r>
              <a:rPr lang="en-US" sz="1000">
                <a:latin typeface="Proxima Nova"/>
                <a:ea typeface="Proxima Nova"/>
                <a:cs typeface="Proxima Nova"/>
                <a:sym typeface="Proxima Nova"/>
              </a:rPr>
              <a:t>. You can find contact information for your local PHA on the Department of Housing and Urban Development’s website, at www.hud.gov/</a:t>
            </a:r>
            <a:endParaRPr sz="1000">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US" sz="1000">
                <a:latin typeface="Proxima Nova"/>
                <a:ea typeface="Proxima Nova"/>
                <a:cs typeface="Proxima Nova"/>
                <a:sym typeface="Proxima Nova"/>
              </a:rPr>
              <a:t>If you’re applying for </a:t>
            </a:r>
            <a:r>
              <a:rPr b="1" lang="en-US" sz="1000">
                <a:latin typeface="Proxima Nova"/>
                <a:ea typeface="Proxima Nova"/>
                <a:cs typeface="Proxima Nova"/>
                <a:sym typeface="Proxima Nova"/>
              </a:rPr>
              <a:t>private housing</a:t>
            </a:r>
            <a:r>
              <a:rPr lang="en-US" sz="1000">
                <a:latin typeface="Proxima Nova"/>
                <a:ea typeface="Proxima Nova"/>
                <a:cs typeface="Proxima Nova"/>
                <a:sym typeface="Proxima Nova"/>
              </a:rPr>
              <a:t>, you will apply directly through the landlord or through a real estate agent. Contact the landlord or real estate agent / broker directly for information on how to apply.</a:t>
            </a:r>
            <a:endParaRPr sz="1000">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US" sz="1000">
                <a:latin typeface="Proxima Nova"/>
                <a:ea typeface="Proxima Nova"/>
                <a:cs typeface="Proxima Nova"/>
                <a:sym typeface="Proxima Nova"/>
              </a:rPr>
              <a:t>Step three is filling out the housing application. Usually, a housing application will include questions about your identity, income, credit, housing and employment history, and, possibly, your criminal record. Landlords CAN ask for you to consent to a background check, or ask you to list your convictions on your application (UNLESS you live in a city or county that has adopted a Fair Chance Housing ordinance).</a:t>
            </a:r>
            <a:br>
              <a:rPr lang="en-US" sz="1000">
                <a:latin typeface="Proxima Nova"/>
                <a:ea typeface="Proxima Nova"/>
                <a:cs typeface="Proxima Nova"/>
                <a:sym typeface="Proxima Nova"/>
              </a:rPr>
            </a:br>
            <a:endParaRPr sz="1000">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US" sz="1000">
                <a:latin typeface="Proxima Nova"/>
                <a:ea typeface="Proxima Nova"/>
                <a:cs typeface="Proxima Nova"/>
                <a:sym typeface="Proxima Nova"/>
              </a:rPr>
              <a:t>Landlords CANNOT, however, ask you about arrests that did not lead to convictions, prevent you from applying if you have ever been convicted of a felony, or run a background check on you specifically because of your race, color, religion, sex, national origin, disability status, or familial status.</a:t>
            </a:r>
            <a:br>
              <a:rPr lang="en-US" sz="1000">
                <a:latin typeface="Proxima Nova"/>
                <a:ea typeface="Proxima Nova"/>
                <a:cs typeface="Proxima Nova"/>
                <a:sym typeface="Proxima Nova"/>
              </a:rPr>
            </a:br>
            <a:endParaRPr sz="1000">
              <a:latin typeface="Proxima Nova"/>
              <a:ea typeface="Proxima Nova"/>
              <a:cs typeface="Proxima Nova"/>
              <a:sym typeface="Proxima Nova"/>
            </a:endParaRPr>
          </a:p>
          <a:p>
            <a:pPr indent="0" lvl="0" marL="0" rtl="0" algn="l">
              <a:spcBef>
                <a:spcPts val="800"/>
              </a:spcBef>
              <a:spcAft>
                <a:spcPts val="800"/>
              </a:spcAft>
              <a:buClr>
                <a:schemeClr val="dk1"/>
              </a:buClr>
              <a:buSzPts val="1100"/>
              <a:buFont typeface="Arial"/>
              <a:buNone/>
            </a:pPr>
            <a:r>
              <a:t/>
            </a:r>
            <a:endParaRPr sz="1000">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2c284c647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42c284c647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2c284c647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42c284c647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2c284c64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42c284c64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Helvetica Neue"/>
                <a:ea typeface="Helvetica Neue"/>
                <a:cs typeface="Helvetica Neue"/>
                <a:sym typeface="Helvetica Neue"/>
              </a:rPr>
              <a:t>HOUSING TYPES</a:t>
            </a:r>
            <a:endParaRPr/>
          </a:p>
          <a:p>
            <a:pPr indent="0" lvl="0" marL="0" marR="0" rtl="0" algn="l">
              <a:spcBef>
                <a:spcPts val="0"/>
              </a:spcBef>
              <a:spcAft>
                <a:spcPts val="0"/>
              </a:spcAft>
              <a:buNone/>
            </a:pPr>
            <a:r>
              <a:t/>
            </a:r>
            <a:endParaRPr b="1" i="0"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Helvetica Neue"/>
              <a:buNone/>
            </a:pPr>
            <a:r>
              <a:rPr b="0" i="0" lang="en-US" sz="1200" u="none" cap="none" strike="noStrike">
                <a:solidFill>
                  <a:schemeClr val="dk1"/>
                </a:solidFill>
                <a:latin typeface="Helvetica Neue"/>
                <a:ea typeface="Helvetica Neue"/>
                <a:cs typeface="Helvetica Neue"/>
                <a:sym typeface="Helvetica Neue"/>
              </a:rPr>
              <a:t>There are a lot of different types and forms of housing. For purposes of this training and understanding Fair Chance Housing access and rights for people with criminal records, we will largely focus on the differences between </a:t>
            </a:r>
            <a:r>
              <a:rPr b="1" i="0" lang="en-US" sz="1200" u="none" cap="none" strike="noStrike">
                <a:solidFill>
                  <a:schemeClr val="dk1"/>
                </a:solidFill>
                <a:latin typeface="Helvetica Neue"/>
                <a:ea typeface="Helvetica Neue"/>
                <a:cs typeface="Helvetica Neue"/>
                <a:sym typeface="Helvetica Neue"/>
              </a:rPr>
              <a:t>privately</a:t>
            </a:r>
            <a:r>
              <a:rPr b="0" i="0" lang="en-US" sz="1200" u="none" cap="none" strike="noStrike">
                <a:solidFill>
                  <a:schemeClr val="dk1"/>
                </a:solidFill>
                <a:latin typeface="Helvetica Neue"/>
                <a:ea typeface="Helvetica Neue"/>
                <a:cs typeface="Helvetica Neue"/>
                <a:sym typeface="Helvetica Neue"/>
              </a:rPr>
              <a:t> owned and </a:t>
            </a:r>
            <a:r>
              <a:rPr b="1" i="0" lang="en-US" sz="1200" u="none" cap="none" strike="noStrike">
                <a:solidFill>
                  <a:schemeClr val="dk1"/>
                </a:solidFill>
                <a:latin typeface="Helvetica Neue"/>
                <a:ea typeface="Helvetica Neue"/>
                <a:cs typeface="Helvetica Neue"/>
                <a:sym typeface="Helvetica Neue"/>
              </a:rPr>
              <a:t>federally assisted or publicly owned </a:t>
            </a:r>
            <a:r>
              <a:rPr b="0" i="0" lang="en-US" sz="1200" u="none" cap="none" strike="noStrike">
                <a:solidFill>
                  <a:schemeClr val="dk1"/>
                </a:solidFill>
                <a:latin typeface="Helvetica Neue"/>
                <a:ea typeface="Helvetica Neue"/>
                <a:cs typeface="Helvetica Neue"/>
                <a:sym typeface="Helvetica Neue"/>
              </a:rPr>
              <a:t>housing. This is because, as you’ll see in the next section, your rights as a housing-seeker can differ depending on who owns, operates and/or subsidizes the housing. This section will go into more detail on the differences between these two categories of housing, and help you correctly identify which type of housing you may be applying for.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Helvetica Neue"/>
                <a:ea typeface="Helvetica Neue"/>
                <a:cs typeface="Helvetica Neue"/>
                <a:sym typeface="Helvetica Neue"/>
              </a:rPr>
              <a:t>PRIVATE HOUSING</a:t>
            </a:r>
            <a:endParaRPr b="0" i="0" sz="10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b="0" i="0" sz="10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0" i="0" lang="en-US" sz="1000" u="none" cap="none" strike="noStrike">
                <a:solidFill>
                  <a:schemeClr val="dk1"/>
                </a:solidFill>
                <a:latin typeface="Helvetica Neue"/>
                <a:ea typeface="Helvetica Neue"/>
                <a:cs typeface="Helvetica Neue"/>
                <a:sym typeface="Helvetica Neue"/>
              </a:rPr>
              <a:t>Private housing is any housing that is NOT owned and operated by the government.</a:t>
            </a:r>
            <a:endParaRPr/>
          </a:p>
          <a:p>
            <a:pPr indent="0" lvl="0" marL="0" marR="0" rtl="0" algn="l">
              <a:spcBef>
                <a:spcPts val="0"/>
              </a:spcBef>
              <a:spcAft>
                <a:spcPts val="0"/>
              </a:spcAft>
              <a:buNone/>
            </a:pPr>
            <a:r>
              <a:t/>
            </a:r>
            <a:endParaRPr b="0" i="0" sz="10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0" i="0" lang="en-US" sz="1000" u="none" cap="none" strike="noStrike">
                <a:solidFill>
                  <a:schemeClr val="dk1"/>
                </a:solidFill>
                <a:latin typeface="Helvetica Neue"/>
                <a:ea typeface="Helvetica Neue"/>
                <a:cs typeface="Helvetica Neue"/>
                <a:sym typeface="Helvetica Neue"/>
              </a:rPr>
              <a:t>Private housing can be owned and operated by a corporation, non-profit, or individual. It can take the form of:</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Helvetica Neue"/>
                <a:ea typeface="Helvetica Neue"/>
                <a:cs typeface="Helvetica Neue"/>
                <a:sym typeface="Helvetica Neue"/>
              </a:rPr>
              <a:t>Multi-family housing (apartments)</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Helvetica Neue"/>
                <a:ea typeface="Helvetica Neue"/>
                <a:cs typeface="Helvetica Neue"/>
                <a:sym typeface="Helvetica Neue"/>
              </a:rPr>
              <a:t>Single-family homes</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Helvetica Neue"/>
                <a:ea typeface="Helvetica Neue"/>
                <a:cs typeface="Helvetica Neue"/>
                <a:sym typeface="Helvetica Neue"/>
              </a:rPr>
              <a:t>Homeless or transitional shelters</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Helvetica Neue"/>
                <a:ea typeface="Helvetica Neue"/>
                <a:cs typeface="Helvetica Neue"/>
                <a:sym typeface="Helvetica Neue"/>
              </a:rPr>
              <a:t>Senior or other special population housing</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Helvetica Neue"/>
                <a:ea typeface="Helvetica Neue"/>
                <a:cs typeface="Helvetica Neue"/>
                <a:sym typeface="Helvetica Neue"/>
              </a:rPr>
              <a:t>Religious housing</a:t>
            </a:r>
            <a:endParaRPr/>
          </a:p>
          <a:p>
            <a:pPr indent="-107950" lvl="0" marL="171450" marR="0" rtl="0" algn="l">
              <a:spcBef>
                <a:spcPts val="0"/>
              </a:spcBef>
              <a:spcAft>
                <a:spcPts val="0"/>
              </a:spcAft>
              <a:buClr>
                <a:schemeClr val="dk1"/>
              </a:buClr>
              <a:buSzPts val="1000"/>
              <a:buFont typeface="Arial"/>
              <a:buNone/>
            </a:pPr>
            <a:r>
              <a:t/>
            </a:r>
            <a:endParaRPr b="0" i="0" sz="10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0" i="0" lang="en-US" sz="1000" u="none" cap="none" strike="noStrike">
                <a:solidFill>
                  <a:schemeClr val="dk1"/>
                </a:solidFill>
                <a:latin typeface="Helvetica Neue"/>
                <a:ea typeface="Helvetica Neue"/>
                <a:cs typeface="Helvetica Neue"/>
                <a:sym typeface="Helvetica Neue"/>
              </a:rPr>
              <a:t>Unlike public housing, private housing can be </a:t>
            </a:r>
            <a:r>
              <a:rPr b="0" i="1" lang="en-US" sz="1000" u="none" cap="none" strike="noStrike">
                <a:solidFill>
                  <a:schemeClr val="dk1"/>
                </a:solidFill>
                <a:latin typeface="Helvetica Neue"/>
                <a:ea typeface="Helvetica Neue"/>
                <a:cs typeface="Helvetica Neue"/>
                <a:sym typeface="Helvetica Neue"/>
              </a:rPr>
              <a:t>either </a:t>
            </a:r>
            <a:r>
              <a:rPr b="0" i="0" lang="en-US" sz="1000" u="none" cap="none" strike="noStrike">
                <a:solidFill>
                  <a:schemeClr val="dk1"/>
                </a:solidFill>
                <a:latin typeface="Helvetica Neue"/>
                <a:ea typeface="Helvetica Neue"/>
                <a:cs typeface="Helvetica Neue"/>
                <a:sym typeface="Helvetica Neue"/>
              </a:rPr>
              <a:t>market-rate </a:t>
            </a:r>
            <a:r>
              <a:rPr b="0" i="1" lang="en-US" sz="1000" u="none" cap="none" strike="noStrike">
                <a:solidFill>
                  <a:schemeClr val="dk1"/>
                </a:solidFill>
                <a:latin typeface="Helvetica Neue"/>
                <a:ea typeface="Helvetica Neue"/>
                <a:cs typeface="Helvetica Neue"/>
                <a:sym typeface="Helvetica Neue"/>
              </a:rPr>
              <a:t>or </a:t>
            </a:r>
            <a:r>
              <a:rPr b="0" i="0" lang="en-US" sz="1000" u="none" cap="none" strike="noStrike">
                <a:solidFill>
                  <a:schemeClr val="dk1"/>
                </a:solidFill>
                <a:latin typeface="Helvetica Neue"/>
                <a:ea typeface="Helvetica Neue"/>
                <a:cs typeface="Helvetica Neue"/>
                <a:sym typeface="Helvetica Neue"/>
              </a:rPr>
              <a:t>affordable. </a:t>
            </a:r>
            <a:endParaRPr/>
          </a:p>
          <a:p>
            <a:pPr indent="0" lvl="0" marL="0" marR="0" rtl="0" algn="l">
              <a:spcBef>
                <a:spcPts val="0"/>
              </a:spcBef>
              <a:spcAft>
                <a:spcPts val="0"/>
              </a:spcAft>
              <a:buNone/>
            </a:pPr>
            <a:r>
              <a:t/>
            </a:r>
            <a:endParaRPr b="0" i="0" sz="10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1" i="0" lang="en-US" sz="1000" u="none" cap="none" strike="noStrike">
                <a:solidFill>
                  <a:schemeClr val="dk1"/>
                </a:solidFill>
                <a:latin typeface="Helvetica Neue"/>
                <a:ea typeface="Helvetica Neue"/>
                <a:cs typeface="Helvetica Neue"/>
                <a:sym typeface="Helvetica Neue"/>
              </a:rPr>
              <a:t>Market-rate housing</a:t>
            </a:r>
            <a:r>
              <a:rPr b="0" i="0" lang="en-US" sz="1000" u="none" cap="none" strike="noStrike">
                <a:solidFill>
                  <a:schemeClr val="dk1"/>
                </a:solidFill>
                <a:latin typeface="Helvetica Neue"/>
                <a:ea typeface="Helvetica Neue"/>
                <a:cs typeface="Helvetica Neue"/>
                <a:sym typeface="Helvetica Neue"/>
              </a:rPr>
              <a:t> is housing that is available to anyone who can pay the market rate or the listed sales price. The housing is not limited to low-income applicants. </a:t>
            </a:r>
            <a:endParaRPr/>
          </a:p>
          <a:p>
            <a:pPr indent="0" lvl="0" marL="0" marR="0" rtl="0" algn="l">
              <a:spcBef>
                <a:spcPts val="0"/>
              </a:spcBef>
              <a:spcAft>
                <a:spcPts val="0"/>
              </a:spcAft>
              <a:buNone/>
            </a:pPr>
            <a:r>
              <a:t/>
            </a:r>
            <a:endParaRPr b="0" i="0" sz="10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1" i="0" lang="en-US" sz="1000" u="none" cap="none" strike="noStrike">
                <a:solidFill>
                  <a:schemeClr val="dk1"/>
                </a:solidFill>
                <a:latin typeface="Helvetica Neue"/>
                <a:ea typeface="Helvetica Neue"/>
                <a:cs typeface="Helvetica Neue"/>
                <a:sym typeface="Helvetica Neue"/>
              </a:rPr>
              <a:t>Affordable housing </a:t>
            </a:r>
            <a:r>
              <a:rPr b="0" i="0" lang="en-US" sz="1000" u="none" cap="none" strike="noStrike">
                <a:solidFill>
                  <a:schemeClr val="dk1"/>
                </a:solidFill>
                <a:latin typeface="Helvetica Neue"/>
                <a:ea typeface="Helvetica Neue"/>
                <a:cs typeface="Helvetica Neue"/>
                <a:sym typeface="Helvetica Neue"/>
              </a:rPr>
              <a:t>is housing that is limited to low-income applicants and made available at a restricted, affordable price. It is not available to households making more than a set income.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Helvetica Neue"/>
                <a:ea typeface="Helvetica Neue"/>
                <a:cs typeface="Helvetica Neue"/>
                <a:sym typeface="Helvetica Neue"/>
              </a:rPr>
              <a:t>FEDERALLY ASSISTED HOUSING</a:t>
            </a:r>
            <a:endParaRPr b="0" i="0" sz="10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b="0" i="0" sz="10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For purposes of this Toolkit, </a:t>
            </a:r>
            <a:r>
              <a:rPr b="1" i="0" lang="en-US" sz="1000" u="none" cap="none" strike="noStrike">
                <a:solidFill>
                  <a:schemeClr val="dk1"/>
                </a:solidFill>
                <a:latin typeface="Calibri"/>
                <a:ea typeface="Calibri"/>
                <a:cs typeface="Calibri"/>
                <a:sym typeface="Calibri"/>
              </a:rPr>
              <a:t>federally assisted</a:t>
            </a:r>
            <a:r>
              <a:rPr b="0" i="0" lang="en-US" sz="1000" u="none" cap="none" strike="noStrike">
                <a:solidFill>
                  <a:schemeClr val="dk1"/>
                </a:solidFill>
                <a:latin typeface="Calibri"/>
                <a:ea typeface="Calibri"/>
                <a:cs typeface="Calibri"/>
                <a:sym typeface="Calibri"/>
              </a:rPr>
              <a:t> </a:t>
            </a:r>
            <a:r>
              <a:rPr b="1" i="0" lang="en-US" sz="1000" u="none" cap="none" strike="noStrike">
                <a:solidFill>
                  <a:schemeClr val="dk1"/>
                </a:solidFill>
                <a:latin typeface="Calibri"/>
                <a:ea typeface="Calibri"/>
                <a:cs typeface="Calibri"/>
                <a:sym typeface="Calibri"/>
              </a:rPr>
              <a:t>housing</a:t>
            </a:r>
            <a:r>
              <a:rPr b="0" i="0" lang="en-US" sz="1000" u="none" cap="none" strike="noStrike">
                <a:solidFill>
                  <a:schemeClr val="dk1"/>
                </a:solidFill>
                <a:latin typeface="Calibri"/>
                <a:ea typeface="Calibri"/>
                <a:cs typeface="Calibri"/>
                <a:sym typeface="Calibri"/>
              </a:rPr>
              <a:t> is either owned, operated, or managed by the federal government – usually through an agency called the </a:t>
            </a:r>
            <a:r>
              <a:rPr b="1" i="0" lang="en-US" sz="1000" u="none" cap="none" strike="noStrike">
                <a:solidFill>
                  <a:schemeClr val="dk1"/>
                </a:solidFill>
                <a:latin typeface="Calibri"/>
                <a:ea typeface="Calibri"/>
                <a:cs typeface="Calibri"/>
                <a:sym typeface="Calibri"/>
              </a:rPr>
              <a:t>Public Housing Authority (PHA)</a:t>
            </a:r>
            <a:r>
              <a:rPr b="0" i="0" lang="en-US" sz="1000" u="none" cap="none" strike="noStrike">
                <a:solidFill>
                  <a:schemeClr val="dk1"/>
                </a:solidFill>
                <a:latin typeface="Calibri"/>
                <a:ea typeface="Calibri"/>
                <a:cs typeface="Calibri"/>
                <a:sym typeface="Calibri"/>
              </a:rPr>
              <a:t>.  Like private housing, </a:t>
            </a:r>
            <a:r>
              <a:rPr b="1" i="0" lang="en-US" sz="1000" u="none" cap="none" strike="noStrike">
                <a:solidFill>
                  <a:schemeClr val="dk1"/>
                </a:solidFill>
                <a:latin typeface="Calibri"/>
                <a:ea typeface="Calibri"/>
                <a:cs typeface="Calibri"/>
                <a:sym typeface="Calibri"/>
              </a:rPr>
              <a:t>federally assisted housing</a:t>
            </a:r>
            <a:r>
              <a:rPr b="0" i="0" lang="en-US" sz="1000" u="none" cap="none" strike="noStrike">
                <a:solidFill>
                  <a:schemeClr val="dk1"/>
                </a:solidFill>
                <a:latin typeface="Calibri"/>
                <a:ea typeface="Calibri"/>
                <a:cs typeface="Calibri"/>
                <a:sym typeface="Calibri"/>
              </a:rPr>
              <a:t> can also take many forms, including:</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Single family homes,</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Multi-family housing (apartments),</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Senior housing, and</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Housing for people with special needs such as for people with a mental illness. </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Unlike </a:t>
            </a:r>
            <a:r>
              <a:rPr b="1" i="0" lang="en-US" sz="1000" u="none" cap="none" strike="noStrike">
                <a:solidFill>
                  <a:schemeClr val="dk1"/>
                </a:solidFill>
                <a:latin typeface="Calibri"/>
                <a:ea typeface="Calibri"/>
                <a:cs typeface="Calibri"/>
                <a:sym typeface="Calibri"/>
              </a:rPr>
              <a:t>private housing</a:t>
            </a:r>
            <a:r>
              <a:rPr b="0" i="0" lang="en-US" sz="1000" u="none" cap="none" strike="noStrike">
                <a:solidFill>
                  <a:schemeClr val="dk1"/>
                </a:solidFill>
                <a:latin typeface="Calibri"/>
                <a:ea typeface="Calibri"/>
                <a:cs typeface="Calibri"/>
                <a:sym typeface="Calibri"/>
              </a:rPr>
              <a:t>, however, all </a:t>
            </a:r>
            <a:r>
              <a:rPr b="1" i="0" lang="en-US" sz="1000" u="none" cap="none" strike="noStrike">
                <a:solidFill>
                  <a:schemeClr val="dk1"/>
                </a:solidFill>
                <a:latin typeface="Calibri"/>
                <a:ea typeface="Calibri"/>
                <a:cs typeface="Calibri"/>
                <a:sym typeface="Calibri"/>
              </a:rPr>
              <a:t>federally assisted</a:t>
            </a:r>
            <a:r>
              <a:rPr b="0" i="0" lang="en-US" sz="1000" u="none" cap="none" strike="noStrike">
                <a:solidFill>
                  <a:schemeClr val="dk1"/>
                </a:solidFill>
                <a:latin typeface="Calibri"/>
                <a:ea typeface="Calibri"/>
                <a:cs typeface="Calibri"/>
                <a:sym typeface="Calibri"/>
              </a:rPr>
              <a:t> </a:t>
            </a:r>
            <a:r>
              <a:rPr b="1" i="0" lang="en-US" sz="1000" u="none" cap="none" strike="noStrike">
                <a:solidFill>
                  <a:schemeClr val="dk1"/>
                </a:solidFill>
                <a:latin typeface="Calibri"/>
                <a:ea typeface="Calibri"/>
                <a:cs typeface="Calibri"/>
                <a:sym typeface="Calibri"/>
              </a:rPr>
              <a:t>housing</a:t>
            </a:r>
            <a:r>
              <a:rPr b="0" i="0" lang="en-US" sz="1000" u="none" cap="none" strike="noStrike">
                <a:solidFill>
                  <a:schemeClr val="dk1"/>
                </a:solidFill>
                <a:latin typeface="Calibri"/>
                <a:ea typeface="Calibri"/>
                <a:cs typeface="Calibri"/>
                <a:sym typeface="Calibri"/>
              </a:rPr>
              <a:t> is </a:t>
            </a:r>
            <a:r>
              <a:rPr b="0" i="0" lang="en-US" sz="1000" u="sng" cap="none" strike="noStrike">
                <a:solidFill>
                  <a:schemeClr val="dk1"/>
                </a:solidFill>
                <a:latin typeface="Calibri"/>
                <a:ea typeface="Calibri"/>
                <a:cs typeface="Calibri"/>
                <a:sym typeface="Calibri"/>
              </a:rPr>
              <a:t>only</a:t>
            </a:r>
            <a:r>
              <a:rPr b="0" i="0" lang="en-US" sz="1000" u="none" cap="none" strike="noStrike">
                <a:solidFill>
                  <a:schemeClr val="dk1"/>
                </a:solidFill>
                <a:latin typeface="Calibri"/>
                <a:ea typeface="Calibri"/>
                <a:cs typeface="Calibri"/>
                <a:sym typeface="Calibri"/>
              </a:rPr>
              <a:t> </a:t>
            </a:r>
            <a:r>
              <a:rPr b="1" i="0" lang="en-US" sz="1000" u="none" cap="none" strike="noStrike">
                <a:solidFill>
                  <a:schemeClr val="dk1"/>
                </a:solidFill>
                <a:latin typeface="Calibri"/>
                <a:ea typeface="Calibri"/>
                <a:cs typeface="Calibri"/>
                <a:sym typeface="Calibri"/>
              </a:rPr>
              <a:t>affordable housing</a:t>
            </a:r>
            <a:r>
              <a:rPr b="0" i="0" lang="en-US" sz="1000" u="none" cap="none" strike="noStrike">
                <a:solidFill>
                  <a:schemeClr val="dk1"/>
                </a:solidFill>
                <a:latin typeface="Calibri"/>
                <a:ea typeface="Calibri"/>
                <a:cs typeface="Calibri"/>
                <a:sym typeface="Calibri"/>
              </a:rPr>
              <a:t> available to low-income individuals or households. There is no such thing as </a:t>
            </a:r>
            <a:r>
              <a:rPr b="0" i="1" lang="en-US" sz="1000" u="none" cap="none" strike="noStrike">
                <a:solidFill>
                  <a:schemeClr val="dk1"/>
                </a:solidFill>
                <a:latin typeface="Calibri"/>
                <a:ea typeface="Calibri"/>
                <a:cs typeface="Calibri"/>
                <a:sym typeface="Calibri"/>
              </a:rPr>
              <a:t>market-rate</a:t>
            </a:r>
            <a:r>
              <a:rPr b="1" i="0" lang="en-US" sz="1000" u="none" cap="none" strike="noStrike">
                <a:solidFill>
                  <a:schemeClr val="dk1"/>
                </a:solidFill>
                <a:latin typeface="Calibri"/>
                <a:ea typeface="Calibri"/>
                <a:cs typeface="Calibri"/>
                <a:sym typeface="Calibri"/>
              </a:rPr>
              <a:t> federally assisted</a:t>
            </a:r>
            <a:r>
              <a:rPr b="0" i="0" lang="en-US" sz="1000" u="none" cap="none" strike="noStrike">
                <a:solidFill>
                  <a:schemeClr val="dk1"/>
                </a:solidFill>
                <a:latin typeface="Calibri"/>
                <a:ea typeface="Calibri"/>
                <a:cs typeface="Calibri"/>
                <a:sym typeface="Calibri"/>
              </a:rPr>
              <a:t> </a:t>
            </a:r>
            <a:r>
              <a:rPr b="1" i="0" lang="en-US" sz="1000" u="none" cap="none" strike="noStrike">
                <a:solidFill>
                  <a:schemeClr val="dk1"/>
                </a:solidFill>
                <a:latin typeface="Calibri"/>
                <a:ea typeface="Calibri"/>
                <a:cs typeface="Calibri"/>
                <a:sym typeface="Calibri"/>
              </a:rPr>
              <a:t>housing</a:t>
            </a:r>
            <a:r>
              <a:rPr b="0" i="0" lang="en-US" sz="10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u="none" cap="none" strike="noStrike">
                <a:solidFill>
                  <a:schemeClr val="dk1"/>
                </a:solidFill>
                <a:latin typeface="Helvetica Neue"/>
                <a:ea typeface="Helvetica Neue"/>
                <a:cs typeface="Helvetica Neue"/>
                <a:sym typeface="Helvetica Neue"/>
              </a:rPr>
              <a:t>While there are many federal affordable housing programs, there are three main federal assistance programs that are most common and are mentioned a number of times in this training: </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Helvetica Neue"/>
                <a:ea typeface="Helvetica Neue"/>
                <a:cs typeface="Helvetica Neue"/>
                <a:sym typeface="Helvetica Neue"/>
              </a:rPr>
              <a:t>Public Housing Program</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Helvetica Neue"/>
                <a:ea typeface="Helvetica Neue"/>
                <a:cs typeface="Helvetica Neue"/>
                <a:sym typeface="Helvetica Neue"/>
              </a:rPr>
              <a:t>Section 8 Voucher Program</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Helvetica Neue"/>
                <a:ea typeface="Helvetica Neue"/>
                <a:cs typeface="Helvetica Neue"/>
                <a:sym typeface="Helvetica Neue"/>
              </a:rPr>
              <a:t>Project-Based Section 8 Rental Assistance Program</a:t>
            </a:r>
            <a:endParaRPr/>
          </a:p>
          <a:p>
            <a:pPr indent="-107950" lvl="0" marL="171450" marR="0" rtl="0" algn="l">
              <a:spcBef>
                <a:spcPts val="0"/>
              </a:spcBef>
              <a:spcAft>
                <a:spcPts val="0"/>
              </a:spcAft>
              <a:buClr>
                <a:schemeClr val="dk1"/>
              </a:buClr>
              <a:buSzPts val="1000"/>
              <a:buFont typeface="Arial"/>
              <a:buNone/>
            </a:pPr>
            <a:r>
              <a:t/>
            </a:r>
            <a:endParaRPr b="0" i="0" sz="10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Clr>
                <a:schemeClr val="dk1"/>
              </a:buClr>
              <a:buSzPts val="1000"/>
              <a:buFont typeface="Arial"/>
              <a:buNone/>
            </a:pPr>
            <a:r>
              <a:rPr b="0" i="0" lang="en-US" sz="1000" u="none" cap="none" strike="noStrike">
                <a:solidFill>
                  <a:schemeClr val="dk1"/>
                </a:solidFill>
                <a:latin typeface="Helvetica Neue"/>
                <a:ea typeface="Helvetica Neue"/>
                <a:cs typeface="Helvetica Neue"/>
                <a:sym typeface="Helvetica Neue"/>
              </a:rPr>
              <a:t>Section I of the Toolkit has more information on these three federally assisted housing types, as well as links to each of the programs listed.</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000" u="sng" cap="none" strike="noStrike">
                <a:solidFill>
                  <a:schemeClr val="dk1"/>
                </a:solidFill>
                <a:latin typeface="Calibri"/>
                <a:ea typeface="Calibri"/>
                <a:cs typeface="Calibri"/>
                <a:sym typeface="Calibri"/>
              </a:rPr>
              <a:t>Determining private or federally assisted housing</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If you are required to go through your local </a:t>
            </a:r>
            <a:r>
              <a:rPr b="1" i="0" lang="en-US" sz="1000" u="none" cap="none" strike="noStrike">
                <a:solidFill>
                  <a:schemeClr val="dk1"/>
                </a:solidFill>
                <a:latin typeface="Calibri"/>
                <a:ea typeface="Calibri"/>
                <a:cs typeface="Calibri"/>
                <a:sym typeface="Calibri"/>
              </a:rPr>
              <a:t>Public Housing Authority (PHA)</a:t>
            </a:r>
            <a:r>
              <a:rPr b="0" i="0" lang="en-US" sz="1000" u="none" cap="none" strike="noStrike">
                <a:solidFill>
                  <a:schemeClr val="dk1"/>
                </a:solidFill>
                <a:latin typeface="Calibri"/>
                <a:ea typeface="Calibri"/>
                <a:cs typeface="Calibri"/>
                <a:sym typeface="Calibri"/>
              </a:rPr>
              <a:t> or city or county to apply for your housing or voucher, then the housing is considered </a:t>
            </a:r>
            <a:r>
              <a:rPr b="1" i="0" lang="en-US" sz="1000" u="none" cap="none" strike="noStrike">
                <a:solidFill>
                  <a:schemeClr val="dk1"/>
                </a:solidFill>
                <a:latin typeface="Calibri"/>
                <a:ea typeface="Calibri"/>
                <a:cs typeface="Calibri"/>
                <a:sym typeface="Calibri"/>
              </a:rPr>
              <a:t>federally assisted housing</a:t>
            </a:r>
            <a:r>
              <a:rPr b="0" i="0" lang="en-US" sz="1000" u="none" cap="none" strike="noStrike">
                <a:solidFill>
                  <a:schemeClr val="dk1"/>
                </a:solidFill>
                <a:latin typeface="Calibri"/>
                <a:ea typeface="Calibri"/>
                <a:cs typeface="Calibri"/>
                <a:sym typeface="Calibri"/>
              </a:rPr>
              <a:t> for purposes of this training. If you are not sure whether you are applying to </a:t>
            </a:r>
            <a:r>
              <a:rPr b="1" i="0" lang="en-US" sz="1000" u="none" cap="none" strike="noStrike">
                <a:solidFill>
                  <a:schemeClr val="dk1"/>
                </a:solidFill>
                <a:latin typeface="Calibri"/>
                <a:ea typeface="Calibri"/>
                <a:cs typeface="Calibri"/>
                <a:sym typeface="Calibri"/>
              </a:rPr>
              <a:t>private</a:t>
            </a:r>
            <a:r>
              <a:rPr b="0" i="0" lang="en-US" sz="1000" u="none" cap="none" strike="noStrike">
                <a:solidFill>
                  <a:schemeClr val="dk1"/>
                </a:solidFill>
                <a:latin typeface="Calibri"/>
                <a:ea typeface="Calibri"/>
                <a:cs typeface="Calibri"/>
                <a:sym typeface="Calibri"/>
              </a:rPr>
              <a:t> or </a:t>
            </a:r>
            <a:r>
              <a:rPr b="1" i="0" lang="en-US" sz="1000" u="none" cap="none" strike="noStrike">
                <a:solidFill>
                  <a:schemeClr val="dk1"/>
                </a:solidFill>
                <a:latin typeface="Calibri"/>
                <a:ea typeface="Calibri"/>
                <a:cs typeface="Calibri"/>
                <a:sym typeface="Calibri"/>
              </a:rPr>
              <a:t>federally assisted</a:t>
            </a:r>
            <a:r>
              <a:rPr b="0" i="0" lang="en-US" sz="1000" u="none" cap="none" strike="noStrike">
                <a:solidFill>
                  <a:schemeClr val="dk1"/>
                </a:solidFill>
                <a:latin typeface="Calibri"/>
                <a:ea typeface="Calibri"/>
                <a:cs typeface="Calibri"/>
                <a:sym typeface="Calibri"/>
              </a:rPr>
              <a:t> </a:t>
            </a:r>
            <a:r>
              <a:rPr b="1" i="0" lang="en-US" sz="1000" u="none" cap="none" strike="noStrike">
                <a:solidFill>
                  <a:schemeClr val="dk1"/>
                </a:solidFill>
                <a:latin typeface="Calibri"/>
                <a:ea typeface="Calibri"/>
                <a:cs typeface="Calibri"/>
                <a:sym typeface="Calibri"/>
              </a:rPr>
              <a:t>housing</a:t>
            </a:r>
            <a:r>
              <a:rPr b="0" i="0" lang="en-US" sz="1000" u="none" cap="none" strike="noStrike">
                <a:solidFill>
                  <a:schemeClr val="dk1"/>
                </a:solidFill>
                <a:latin typeface="Calibri"/>
                <a:ea typeface="Calibri"/>
                <a:cs typeface="Calibri"/>
                <a:sym typeface="Calibri"/>
              </a:rPr>
              <a:t>, ask the listing agent, realtor, property manager, owner, or other contact listed on the housing advertisement.</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If you’re applying for one of these affordable housing programs, this chart can also help.</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Helvetica Neue"/>
                <a:ea typeface="Helvetica Neue"/>
                <a:cs typeface="Helvetica Neue"/>
                <a:sym typeface="Helvetica Neue"/>
              </a:rPr>
              <a:t>FAIR HOUSING</a:t>
            </a:r>
            <a:endParaRPr/>
          </a:p>
          <a:p>
            <a:pPr indent="0" lvl="0" marL="0" marR="0" rtl="0" algn="l">
              <a:spcBef>
                <a:spcPts val="0"/>
              </a:spcBef>
              <a:spcAft>
                <a:spcPts val="0"/>
              </a:spcAft>
              <a:buNone/>
            </a:pPr>
            <a:r>
              <a:t/>
            </a:r>
            <a:endParaRPr b="1" i="0" sz="12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0" i="0" lang="en-US" sz="1200" u="none" cap="none" strike="noStrike">
                <a:solidFill>
                  <a:schemeClr val="dk1"/>
                </a:solidFill>
                <a:latin typeface="Helvetica Neue"/>
                <a:ea typeface="Helvetica Neue"/>
                <a:cs typeface="Helvetica Neue"/>
                <a:sym typeface="Helvetica Neue"/>
              </a:rPr>
              <a:t>In this section, you will learn about your rights to </a:t>
            </a:r>
            <a:r>
              <a:rPr b="0" i="0" lang="en-US" sz="1200" u="sng" cap="none" strike="noStrike">
                <a:solidFill>
                  <a:schemeClr val="dk1"/>
                </a:solidFill>
                <a:latin typeface="Helvetica Neue"/>
                <a:ea typeface="Helvetica Neue"/>
                <a:cs typeface="Helvetica Neue"/>
                <a:sym typeface="Helvetica Neue"/>
              </a:rPr>
              <a:t>not</a:t>
            </a:r>
            <a:r>
              <a:rPr b="0" i="0" lang="en-US" sz="1200" u="none" cap="none" strike="noStrike">
                <a:solidFill>
                  <a:schemeClr val="dk1"/>
                </a:solidFill>
                <a:latin typeface="Helvetica Neue"/>
                <a:ea typeface="Helvetica Neue"/>
                <a:cs typeface="Helvetica Neue"/>
                <a:sym typeface="Helvetica Neue"/>
              </a:rPr>
              <a:t> be discriminated against under the </a:t>
            </a:r>
            <a:r>
              <a:rPr b="1" i="0" lang="en-US" sz="1200" u="none" cap="none" strike="noStrike">
                <a:solidFill>
                  <a:schemeClr val="dk1"/>
                </a:solidFill>
                <a:latin typeface="Helvetica Neue"/>
                <a:ea typeface="Helvetica Neue"/>
                <a:cs typeface="Helvetica Neue"/>
                <a:sym typeface="Helvetica Neue"/>
              </a:rPr>
              <a:t>Federal Fair Housing Act</a:t>
            </a:r>
            <a:r>
              <a:rPr b="0" i="0" lang="en-US" sz="1200" u="none" cap="none" strike="noStrike">
                <a:solidFill>
                  <a:schemeClr val="dk1"/>
                </a:solidFill>
                <a:latin typeface="Helvetica Neue"/>
                <a:ea typeface="Helvetica Neue"/>
                <a:cs typeface="Helvetica Neue"/>
                <a:sym typeface="Helvetica Neue"/>
              </a:rPr>
              <a:t>, as well as how your criminal record may impact your eligibility for </a:t>
            </a:r>
            <a:r>
              <a:rPr b="1" i="0" lang="en-US" sz="1200" u="none" cap="none" strike="noStrike">
                <a:solidFill>
                  <a:schemeClr val="dk1"/>
                </a:solidFill>
                <a:latin typeface="Helvetica Neue"/>
                <a:ea typeface="Helvetica Neue"/>
                <a:cs typeface="Helvetica Neue"/>
                <a:sym typeface="Helvetica Neue"/>
              </a:rPr>
              <a:t>private</a:t>
            </a:r>
            <a:r>
              <a:rPr b="0" i="0" lang="en-US" sz="1200" u="none" cap="none" strike="noStrike">
                <a:solidFill>
                  <a:schemeClr val="dk1"/>
                </a:solidFill>
                <a:latin typeface="Helvetica Neue"/>
                <a:ea typeface="Helvetica Neue"/>
                <a:cs typeface="Helvetica Neue"/>
                <a:sym typeface="Helvetica Neue"/>
              </a:rPr>
              <a:t> and </a:t>
            </a:r>
            <a:r>
              <a:rPr b="1" i="0" lang="en-US" sz="1200" u="none" cap="none" strike="noStrike">
                <a:solidFill>
                  <a:schemeClr val="dk1"/>
                </a:solidFill>
                <a:latin typeface="Helvetica Neue"/>
                <a:ea typeface="Helvetica Neue"/>
                <a:cs typeface="Helvetica Neue"/>
                <a:sym typeface="Helvetica Neue"/>
              </a:rPr>
              <a:t>federally-assisted housing / public housing programs</a:t>
            </a:r>
            <a:r>
              <a:rPr b="0" i="0" lang="en-US" sz="1200" u="none" cap="none" strike="noStrike">
                <a:solidFill>
                  <a:schemeClr val="dk1"/>
                </a:solidFill>
                <a:latin typeface="Helvetica Neue"/>
                <a:ea typeface="Helvetica Neue"/>
                <a:cs typeface="Helvetica Neue"/>
                <a:sym typeface="Helvetica Neue"/>
              </a:rPr>
              <a:t>.</a:t>
            </a:r>
            <a:endParaRPr/>
          </a:p>
          <a:p>
            <a:pPr indent="0" lvl="0" marL="0" marR="0" rtl="0" algn="l">
              <a:spcBef>
                <a:spcPts val="0"/>
              </a:spcBef>
              <a:spcAft>
                <a:spcPts val="0"/>
              </a:spcAft>
              <a:buNone/>
            </a:pPr>
            <a:r>
              <a:t/>
            </a:r>
            <a:endParaRPr b="0" i="0" sz="1200" u="none" cap="none" strike="noStrik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Helvetica Neue"/>
              <a:buNone/>
            </a:pPr>
            <a:r>
              <a:rPr b="0" i="0" lang="en-US" sz="1200" u="none" cap="none" strike="noStrike">
                <a:solidFill>
                  <a:schemeClr val="dk1"/>
                </a:solidFill>
                <a:latin typeface="Helvetica Neue"/>
                <a:ea typeface="Helvetica Neue"/>
                <a:cs typeface="Helvetica Neue"/>
                <a:sym typeface="Helvetica Neue"/>
              </a:rPr>
              <a:t>This training discusses the federal Fair Housing Act and HUD Guidance on the use of criminal records. While these sources form the foundation for your federal fair housing rights and eligibility, no matter where you live, it is important to also look at your state’s fair housing law and any local laws and policies that may affect your access to housing.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u="none" cap="none" strike="noStrike">
                <a:solidFill>
                  <a:schemeClr val="dk1"/>
                </a:solidFill>
                <a:latin typeface="Helvetica Neue"/>
                <a:ea typeface="Helvetica Neue"/>
                <a:cs typeface="Helvetica Neue"/>
                <a:sym typeface="Helvetica Neue"/>
              </a:rPr>
              <a:t>The Fair Housing Act (FHA) is a federal law that applies to the entire country, regardless of where you live, and applies to both </a:t>
            </a:r>
            <a:r>
              <a:rPr b="1" i="0" lang="en-US" sz="1000" u="none" cap="none" strike="noStrike">
                <a:solidFill>
                  <a:schemeClr val="dk1"/>
                </a:solidFill>
                <a:latin typeface="Helvetica Neue"/>
                <a:ea typeface="Helvetica Neue"/>
                <a:cs typeface="Helvetica Neue"/>
                <a:sym typeface="Helvetica Neue"/>
              </a:rPr>
              <a:t>private</a:t>
            </a:r>
            <a:r>
              <a:rPr b="0" i="0" lang="en-US" sz="1000" u="none" cap="none" strike="noStrike">
                <a:solidFill>
                  <a:schemeClr val="dk1"/>
                </a:solidFill>
                <a:latin typeface="Helvetica Neue"/>
                <a:ea typeface="Helvetica Neue"/>
                <a:cs typeface="Helvetica Neue"/>
                <a:sym typeface="Helvetica Neue"/>
              </a:rPr>
              <a:t> and </a:t>
            </a:r>
            <a:r>
              <a:rPr b="1" i="0" lang="en-US" sz="1000" u="none" cap="none" strike="noStrike">
                <a:solidFill>
                  <a:schemeClr val="dk1"/>
                </a:solidFill>
                <a:latin typeface="Helvetica Neue"/>
                <a:ea typeface="Helvetica Neue"/>
                <a:cs typeface="Helvetica Neue"/>
                <a:sym typeface="Helvetica Neue"/>
              </a:rPr>
              <a:t>federally-assisted</a:t>
            </a:r>
            <a:r>
              <a:rPr b="0" i="0" lang="en-US" sz="1000" u="none" cap="none" strike="noStrike">
                <a:solidFill>
                  <a:schemeClr val="dk1"/>
                </a:solidFill>
                <a:latin typeface="Helvetica Neue"/>
                <a:ea typeface="Helvetica Neue"/>
                <a:cs typeface="Helvetica Neue"/>
                <a:sym typeface="Helvetica Neue"/>
              </a:rPr>
              <a:t> or </a:t>
            </a:r>
            <a:r>
              <a:rPr b="1" i="0" lang="en-US" sz="1000" u="none" cap="none" strike="noStrike">
                <a:solidFill>
                  <a:schemeClr val="dk1"/>
                </a:solidFill>
                <a:latin typeface="Helvetica Neue"/>
                <a:ea typeface="Helvetica Neue"/>
                <a:cs typeface="Helvetica Neue"/>
                <a:sym typeface="Helvetica Neue"/>
              </a:rPr>
              <a:t>publicly owned </a:t>
            </a:r>
            <a:r>
              <a:rPr b="0" i="0" lang="en-US" sz="1000" u="none" cap="none" strike="noStrike">
                <a:solidFill>
                  <a:schemeClr val="dk1"/>
                </a:solidFill>
                <a:latin typeface="Helvetica Neue"/>
                <a:ea typeface="Helvetica Neue"/>
                <a:cs typeface="Helvetica Neue"/>
                <a:sym typeface="Helvetica Neue"/>
              </a:rPr>
              <a:t>housing. It is the main law governing housing discrimination in the United States.</a:t>
            </a:r>
            <a:endParaRPr/>
          </a:p>
          <a:p>
            <a:pPr indent="0" lvl="0" marL="0" marR="0" rtl="0" algn="l">
              <a:spcBef>
                <a:spcPts val="0"/>
              </a:spcBef>
              <a:spcAft>
                <a:spcPts val="0"/>
              </a:spcAft>
              <a:buNone/>
            </a:pPr>
            <a:r>
              <a:t/>
            </a:r>
            <a:endParaRPr b="0" i="0" sz="10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0" i="0" lang="en-US" sz="1000" u="none" cap="none" strike="noStrike">
                <a:solidFill>
                  <a:schemeClr val="dk1"/>
                </a:solidFill>
                <a:latin typeface="Helvetica Neue"/>
                <a:ea typeface="Helvetica Neue"/>
                <a:cs typeface="Helvetica Neue"/>
                <a:sym typeface="Helvetica Neue"/>
              </a:rPr>
              <a:t>The FHA prohibits discrimination in </a:t>
            </a:r>
            <a:r>
              <a:rPr b="1" i="0" lang="en-US" sz="1000" u="none" cap="none" strike="noStrike">
                <a:solidFill>
                  <a:schemeClr val="dk1"/>
                </a:solidFill>
                <a:latin typeface="Helvetica Neue"/>
                <a:ea typeface="Helvetica Neue"/>
                <a:cs typeface="Helvetica Neue"/>
                <a:sym typeface="Helvetica Neue"/>
              </a:rPr>
              <a:t>renting</a:t>
            </a:r>
            <a:r>
              <a:rPr b="0" i="0" lang="en-US" sz="1000" u="none" cap="none" strike="noStrike">
                <a:solidFill>
                  <a:schemeClr val="dk1"/>
                </a:solidFill>
                <a:latin typeface="Helvetica Neue"/>
                <a:ea typeface="Helvetica Neue"/>
                <a:cs typeface="Helvetica Neue"/>
                <a:sym typeface="Helvetica Neue"/>
              </a:rPr>
              <a:t>, </a:t>
            </a:r>
            <a:r>
              <a:rPr b="1" i="0" lang="en-US" sz="1000" u="none" cap="none" strike="noStrike">
                <a:solidFill>
                  <a:schemeClr val="dk1"/>
                </a:solidFill>
                <a:latin typeface="Helvetica Neue"/>
                <a:ea typeface="Helvetica Neue"/>
                <a:cs typeface="Helvetica Neue"/>
                <a:sym typeface="Helvetica Neue"/>
              </a:rPr>
              <a:t>buying</a:t>
            </a:r>
            <a:r>
              <a:rPr b="0" i="0" lang="en-US" sz="1000" u="none" cap="none" strike="noStrike">
                <a:solidFill>
                  <a:schemeClr val="dk1"/>
                </a:solidFill>
                <a:latin typeface="Helvetica Neue"/>
                <a:ea typeface="Helvetica Neue"/>
                <a:cs typeface="Helvetica Neue"/>
                <a:sym typeface="Helvetica Neue"/>
              </a:rPr>
              <a:t>, or </a:t>
            </a:r>
            <a:r>
              <a:rPr b="1" i="0" lang="en-US" sz="1000" u="none" cap="none" strike="noStrike">
                <a:solidFill>
                  <a:schemeClr val="dk1"/>
                </a:solidFill>
                <a:latin typeface="Helvetica Neue"/>
                <a:ea typeface="Helvetica Neue"/>
                <a:cs typeface="Helvetica Neue"/>
                <a:sym typeface="Helvetica Neue"/>
              </a:rPr>
              <a:t>securing financing</a:t>
            </a:r>
            <a:r>
              <a:rPr b="0" i="0" lang="en-US" sz="1000" u="none" cap="none" strike="noStrike">
                <a:solidFill>
                  <a:schemeClr val="dk1"/>
                </a:solidFill>
                <a:latin typeface="Helvetica Neue"/>
                <a:ea typeface="Helvetica Neue"/>
                <a:cs typeface="Helvetica Neue"/>
                <a:sym typeface="Helvetica Neue"/>
              </a:rPr>
              <a:t> for housing based on your membership in any of the seven “protected classes.”</a:t>
            </a:r>
            <a:endParaRPr/>
          </a:p>
          <a:p>
            <a:pPr indent="0" lvl="0" marL="0" marR="0" rtl="0" algn="l">
              <a:spcBef>
                <a:spcPts val="0"/>
              </a:spcBef>
              <a:spcAft>
                <a:spcPts val="0"/>
              </a:spcAft>
              <a:buNone/>
            </a:pPr>
            <a:r>
              <a:t/>
            </a:r>
            <a:endParaRPr b="0" i="0" sz="1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Discrimination based on any of the above protected classes is illegal as long as it is </a:t>
            </a:r>
            <a:r>
              <a:rPr b="0" i="0" lang="en-US" sz="1000" u="sng" cap="none" strike="noStrike">
                <a:solidFill>
                  <a:schemeClr val="dk1"/>
                </a:solidFill>
                <a:latin typeface="Calibri"/>
                <a:ea typeface="Calibri"/>
                <a:cs typeface="Calibri"/>
                <a:sym typeface="Calibri"/>
              </a:rPr>
              <a:t>not</a:t>
            </a:r>
            <a:r>
              <a:rPr b="0" i="0" lang="en-US" sz="1000" u="none" cap="none" strike="noStrike">
                <a:solidFill>
                  <a:schemeClr val="dk1"/>
                </a:solidFill>
                <a:latin typeface="Calibri"/>
                <a:ea typeface="Calibri"/>
                <a:cs typeface="Calibri"/>
                <a:sym typeface="Calibri"/>
              </a:rPr>
              <a:t> necessary to serve a “substantial, legitimate, nondiscriminatory interest.”</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b="1" i="0" lang="en-US" sz="1000" u="none" cap="none" strike="noStrike">
                <a:solidFill>
                  <a:schemeClr val="dk1"/>
                </a:solidFill>
                <a:latin typeface="Calibri"/>
                <a:ea typeface="Calibri"/>
                <a:cs typeface="Calibri"/>
                <a:sym typeface="Calibri"/>
              </a:rPr>
              <a:t>CRIMINAL HISTORY is not one of the protected classes</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NOTE the Toolkit lists a number of situations illustrating illegal discrimination under the FHA.</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NOTE the Toolkit also explains a few limited types of housing the FHA generally does not apply to:</a:t>
            </a:r>
            <a:endParaRPr b="1"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Private </a:t>
            </a:r>
            <a:r>
              <a:rPr b="0" i="0" lang="en-US" sz="1000" u="none" cap="none" strike="noStrike">
                <a:solidFill>
                  <a:schemeClr val="dk1"/>
                </a:solidFill>
                <a:latin typeface="Calibri"/>
                <a:ea typeface="Calibri"/>
                <a:cs typeface="Calibri"/>
                <a:sym typeface="Calibri"/>
              </a:rPr>
              <a:t>multi-family apartment buildings with fewer than 5 units when one of those units is occupied by the owner of the building;</a:t>
            </a:r>
            <a:endParaRPr/>
          </a:p>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Private</a:t>
            </a:r>
            <a:r>
              <a:rPr b="0" i="0" lang="en-US" sz="1000" u="none" cap="none" strike="noStrike">
                <a:solidFill>
                  <a:schemeClr val="dk1"/>
                </a:solidFill>
                <a:latin typeface="Calibri"/>
                <a:ea typeface="Calibri"/>
                <a:cs typeface="Calibri"/>
                <a:sym typeface="Calibri"/>
              </a:rPr>
              <a:t> single-family housing that is sold or rented </a:t>
            </a:r>
            <a:r>
              <a:rPr b="0" i="0" lang="en-US" sz="1000" u="sng" cap="none" strike="noStrike">
                <a:solidFill>
                  <a:schemeClr val="dk1"/>
                </a:solidFill>
                <a:latin typeface="Calibri"/>
                <a:ea typeface="Calibri"/>
                <a:cs typeface="Calibri"/>
                <a:sym typeface="Calibri"/>
              </a:rPr>
              <a:t>without</a:t>
            </a:r>
            <a:r>
              <a:rPr b="0" i="0" lang="en-US" sz="1000" u="none" cap="none" strike="noStrike">
                <a:solidFill>
                  <a:schemeClr val="dk1"/>
                </a:solidFill>
                <a:latin typeface="Calibri"/>
                <a:ea typeface="Calibri"/>
                <a:cs typeface="Calibri"/>
                <a:sym typeface="Calibri"/>
              </a:rPr>
              <a:t> the use of a broker;</a:t>
            </a:r>
            <a:endParaRPr/>
          </a:p>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Private </a:t>
            </a:r>
            <a:r>
              <a:rPr b="0" i="0" lang="en-US" sz="1000" u="none" cap="none" strike="noStrike">
                <a:solidFill>
                  <a:schemeClr val="dk1"/>
                </a:solidFill>
                <a:latin typeface="Calibri"/>
                <a:ea typeface="Calibri"/>
                <a:cs typeface="Calibri"/>
                <a:sym typeface="Calibri"/>
              </a:rPr>
              <a:t>religious organizations that lease apartments for a non-commercial purpose and limit the apartment’s occupancy to members of the organization’s religion;</a:t>
            </a:r>
            <a:endParaRPr/>
          </a:p>
          <a:p>
            <a:pPr indent="0" lvl="1" marL="45720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This exception is strictly limited to religion. A religious organization still can't discriminate based on race, color, or national origin! </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A </a:t>
            </a:r>
            <a:r>
              <a:rPr b="1" i="0" lang="en-US" sz="1000" u="none" cap="none" strike="noStrike">
                <a:solidFill>
                  <a:schemeClr val="dk1"/>
                </a:solidFill>
                <a:latin typeface="Calibri"/>
                <a:ea typeface="Calibri"/>
                <a:cs typeface="Calibri"/>
                <a:sym typeface="Calibri"/>
              </a:rPr>
              <a:t>private</a:t>
            </a:r>
            <a:r>
              <a:rPr b="0" i="0" lang="en-US" sz="1000" u="none" cap="none" strike="noStrike">
                <a:solidFill>
                  <a:schemeClr val="dk1"/>
                </a:solidFill>
                <a:latin typeface="Calibri"/>
                <a:ea typeface="Calibri"/>
                <a:cs typeface="Calibri"/>
                <a:sym typeface="Calibri"/>
              </a:rPr>
              <a:t> club that is leasing apartments for a non-commercial purpose and seeks to limit occupancy to the club’s members; or</a:t>
            </a:r>
            <a:endParaRPr/>
          </a:p>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Private or federally assisted </a:t>
            </a:r>
            <a:r>
              <a:rPr b="0" i="0" lang="en-US" sz="1000" u="none" cap="none" strike="noStrike">
                <a:solidFill>
                  <a:schemeClr val="dk1"/>
                </a:solidFill>
                <a:latin typeface="Calibri"/>
                <a:ea typeface="Calibri"/>
                <a:cs typeface="Calibri"/>
                <a:sym typeface="Calibri"/>
              </a:rPr>
              <a:t>senior housing that fits the rules of 55 years of age and older, or 62 years of age and older communities, or those that participate in a federal, state, or local senior housing program </a:t>
            </a:r>
            <a:endParaRPr b="0" i="0" sz="10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Helvetica Neue"/>
                <a:ea typeface="Helvetica Neue"/>
                <a:cs typeface="Helvetica Neue"/>
                <a:sym typeface="Helvetica Neue"/>
              </a:rPr>
              <a:t>INTRODUCTION</a:t>
            </a:r>
            <a:endParaRPr/>
          </a:p>
          <a:p>
            <a:pPr indent="0" lvl="0" marL="0" marR="0" rtl="0" algn="l">
              <a:spcBef>
                <a:spcPts val="0"/>
              </a:spcBef>
              <a:spcAft>
                <a:spcPts val="0"/>
              </a:spcAft>
              <a:buNone/>
            </a:pPr>
            <a:r>
              <a:t/>
            </a:r>
            <a:endParaRPr b="1" i="0" sz="12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0" i="0" lang="en-US" sz="1200" u="none" cap="none" strike="noStrike">
                <a:solidFill>
                  <a:schemeClr val="dk1"/>
                </a:solidFill>
                <a:latin typeface="Helvetica Neue"/>
                <a:ea typeface="Helvetica Neue"/>
                <a:cs typeface="Helvetica Neue"/>
                <a:sym typeface="Helvetica Neue"/>
              </a:rPr>
              <a:t>Welcome to Root &amp; Rebound’s training on Fair Chance Housing! </a:t>
            </a:r>
            <a:endParaRPr/>
          </a:p>
          <a:p>
            <a:pPr indent="0" lvl="0" marL="0" marR="0" rtl="0" algn="l">
              <a:spcBef>
                <a:spcPts val="0"/>
              </a:spcBef>
              <a:spcAft>
                <a:spcPts val="0"/>
              </a:spcAft>
              <a:buNone/>
            </a:pPr>
            <a:r>
              <a:t/>
            </a:r>
            <a:endParaRPr b="0" i="0" sz="12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0" i="0" lang="en-US" sz="1200" u="none" cap="none" strike="noStrike">
                <a:solidFill>
                  <a:schemeClr val="dk1"/>
                </a:solidFill>
                <a:latin typeface="Helvetica Neue"/>
                <a:ea typeface="Helvetica Neue"/>
                <a:cs typeface="Helvetica Neue"/>
                <a:sym typeface="Helvetica Neue"/>
              </a:rPr>
              <a:t>This presentation will begin with a brief overview of what Fair Chance Housing is, why it is so important, and what you will learn today as you work through the training.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One of the seven protected classes covered by the FHA is </a:t>
            </a:r>
            <a:r>
              <a:rPr b="1" i="0" lang="en-US" sz="1200" u="none" cap="none" strike="noStrike">
                <a:solidFill>
                  <a:schemeClr val="dk1"/>
                </a:solidFill>
                <a:latin typeface="Calibri"/>
                <a:ea typeface="Calibri"/>
                <a:cs typeface="Calibri"/>
                <a:sym typeface="Calibri"/>
              </a:rPr>
              <a:t>disability</a:t>
            </a:r>
            <a:r>
              <a:rPr b="0" i="0" lang="en-US" sz="1200" u="none" cap="none" strike="noStrike">
                <a:solidFill>
                  <a:schemeClr val="dk1"/>
                </a:solidFill>
                <a:latin typeface="Calibri"/>
                <a:ea typeface="Calibri"/>
                <a:cs typeface="Calibri"/>
                <a:sym typeface="Calibri"/>
              </a:rPr>
              <a:t>. It is illegal for a landlord to deny you housing because of a disability.</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specifically highlight this because in addition to physical or mental disabilities – such as deafness, blindness, mobility limitations, intellectual disability – past drug or alcohol addiction, as well as current alcoholism, are also considered disabilities under federal law.</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You cannot be denied housing because of </a:t>
            </a:r>
            <a:r>
              <a:rPr b="1" i="0" lang="en-US" sz="1200" u="none" cap="none" strike="noStrike">
                <a:solidFill>
                  <a:schemeClr val="dk1"/>
                </a:solidFill>
                <a:latin typeface="Calibri"/>
                <a:ea typeface="Calibri"/>
                <a:cs typeface="Calibri"/>
                <a:sym typeface="Calibri"/>
              </a:rPr>
              <a:t>past addiction</a:t>
            </a:r>
            <a:r>
              <a:rPr b="0" i="0" lang="en-US" sz="1200" u="none" cap="none" strike="noStrike">
                <a:solidFill>
                  <a:schemeClr val="dk1"/>
                </a:solidFill>
                <a:latin typeface="Calibri"/>
                <a:ea typeface="Calibri"/>
                <a:cs typeface="Calibri"/>
                <a:sym typeface="Calibri"/>
              </a:rPr>
              <a:t> or </a:t>
            </a:r>
            <a:r>
              <a:rPr b="1" i="0" lang="en-US" sz="1200" u="none" cap="none" strike="noStrike">
                <a:solidFill>
                  <a:schemeClr val="dk1"/>
                </a:solidFill>
                <a:latin typeface="Calibri"/>
                <a:ea typeface="Calibri"/>
                <a:cs typeface="Calibri"/>
                <a:sym typeface="Calibri"/>
              </a:rPr>
              <a:t>current alcoholism</a:t>
            </a:r>
            <a:r>
              <a:rPr b="0" i="0" lang="en-US" sz="1200" u="none" cap="none" strike="noStrike">
                <a:solidFill>
                  <a:schemeClr val="dk1"/>
                </a:solidFill>
                <a:latin typeface="Calibri"/>
                <a:ea typeface="Calibri"/>
                <a:cs typeface="Calibri"/>
                <a:sym typeface="Calibri"/>
              </a:rPr>
              <a:t>. Housing providers and landlords can’t even </a:t>
            </a:r>
            <a:r>
              <a:rPr b="0" i="1" lang="en-US" sz="1200" u="none" cap="none" strike="noStrike">
                <a:solidFill>
                  <a:schemeClr val="dk1"/>
                </a:solidFill>
                <a:latin typeface="Calibri"/>
                <a:ea typeface="Calibri"/>
                <a:cs typeface="Calibri"/>
                <a:sym typeface="Calibri"/>
              </a:rPr>
              <a:t>ask</a:t>
            </a:r>
            <a:r>
              <a:rPr b="0" i="0" lang="en-US" sz="1200" u="none" cap="none" strike="noStrike">
                <a:solidFill>
                  <a:schemeClr val="dk1"/>
                </a:solidFill>
                <a:latin typeface="Calibri"/>
                <a:ea typeface="Calibri"/>
                <a:cs typeface="Calibri"/>
                <a:sym typeface="Calibri"/>
              </a:rPr>
              <a:t> about </a:t>
            </a:r>
            <a:r>
              <a:rPr b="0" i="0" lang="en-US" sz="1200" u="sng" cap="none" strike="noStrike">
                <a:solidFill>
                  <a:schemeClr val="dk1"/>
                </a:solidFill>
                <a:latin typeface="Calibri"/>
                <a:ea typeface="Calibri"/>
                <a:cs typeface="Calibri"/>
                <a:sym typeface="Calibri"/>
              </a:rPr>
              <a:t>past</a:t>
            </a:r>
            <a:r>
              <a:rPr b="0" i="0" lang="en-US" sz="1200" u="none" cap="none" strike="noStrike">
                <a:solidFill>
                  <a:schemeClr val="dk1"/>
                </a:solidFill>
                <a:latin typeface="Calibri"/>
                <a:ea typeface="Calibri"/>
                <a:cs typeface="Calibri"/>
                <a:sym typeface="Calibri"/>
              </a:rPr>
              <a:t> drug or alcohol abuse. But a landlord </a:t>
            </a:r>
            <a:r>
              <a:rPr b="0" i="1" lang="en-US" sz="1200" u="none" cap="none" strike="noStrike">
                <a:solidFill>
                  <a:schemeClr val="dk1"/>
                </a:solidFill>
                <a:latin typeface="Calibri"/>
                <a:ea typeface="Calibri"/>
                <a:cs typeface="Calibri"/>
                <a:sym typeface="Calibri"/>
              </a:rPr>
              <a:t>can</a:t>
            </a:r>
            <a:r>
              <a:rPr b="0" i="0" lang="en-US" sz="1200" u="none" cap="none" strike="noStrike">
                <a:solidFill>
                  <a:schemeClr val="dk1"/>
                </a:solidFill>
                <a:latin typeface="Calibri"/>
                <a:ea typeface="Calibri"/>
                <a:cs typeface="Calibri"/>
                <a:sym typeface="Calibri"/>
              </a:rPr>
              <a:t> deny you housing if you are </a:t>
            </a:r>
            <a:r>
              <a:rPr b="0" i="1" lang="en-US" sz="1200" u="none" cap="none" strike="noStrike">
                <a:solidFill>
                  <a:schemeClr val="dk1"/>
                </a:solidFill>
                <a:latin typeface="Calibri"/>
                <a:ea typeface="Calibri"/>
                <a:cs typeface="Calibri"/>
                <a:sym typeface="Calibri"/>
              </a:rPr>
              <a:t>currently</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dk1"/>
                </a:solidFill>
                <a:latin typeface="Calibri"/>
                <a:ea typeface="Calibri"/>
                <a:cs typeface="Calibri"/>
                <a:sym typeface="Calibri"/>
              </a:rPr>
              <a:t>using or selling illegal drugs</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KNOW YOUR RIGHTS!</a:t>
            </a:r>
            <a:r>
              <a:rPr b="0" i="0" lang="en-US" sz="1000" u="none" cap="none" strike="noStrike">
                <a:solidFill>
                  <a:schemeClr val="dk1"/>
                </a:solidFill>
                <a:latin typeface="Calibri"/>
                <a:ea typeface="Calibri"/>
                <a:cs typeface="Calibri"/>
                <a:sym typeface="Calibri"/>
              </a:rPr>
              <a:t> DISABILITY + REASONABLE ACCOMMODATIONS. </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Not only can a landlord </a:t>
            </a:r>
            <a:r>
              <a:rPr b="0" i="0" lang="en-US" sz="1000" u="sng" cap="none" strike="noStrike">
                <a:solidFill>
                  <a:schemeClr val="dk1"/>
                </a:solidFill>
                <a:latin typeface="Calibri"/>
                <a:ea typeface="Calibri"/>
                <a:cs typeface="Calibri"/>
                <a:sym typeface="Calibri"/>
              </a:rPr>
              <a:t>not</a:t>
            </a:r>
            <a:r>
              <a:rPr b="0" i="0" lang="en-US" sz="1000" u="none" cap="none" strike="noStrike">
                <a:solidFill>
                  <a:schemeClr val="dk1"/>
                </a:solidFill>
                <a:latin typeface="Calibri"/>
                <a:ea typeface="Calibri"/>
                <a:cs typeface="Calibri"/>
                <a:sym typeface="Calibri"/>
              </a:rPr>
              <a:t> deny you housing because of a disability, but landlords are also required to provide you with </a:t>
            </a:r>
            <a:r>
              <a:rPr b="1" i="0" lang="en-US" sz="1000" u="none" cap="none" strike="noStrike">
                <a:solidFill>
                  <a:schemeClr val="dk1"/>
                </a:solidFill>
                <a:latin typeface="Calibri"/>
                <a:ea typeface="Calibri"/>
                <a:cs typeface="Calibri"/>
                <a:sym typeface="Calibri"/>
              </a:rPr>
              <a:t>reasonable accommodations</a:t>
            </a:r>
            <a:r>
              <a:rPr b="0" i="0" lang="en-US" sz="1000" u="none" cap="none" strike="noStrike">
                <a:solidFill>
                  <a:schemeClr val="dk1"/>
                </a:solidFill>
                <a:latin typeface="Calibri"/>
                <a:ea typeface="Calibri"/>
                <a:cs typeface="Calibri"/>
                <a:sym typeface="Calibri"/>
              </a:rPr>
              <a:t>, </a:t>
            </a:r>
            <a:r>
              <a:rPr b="0" i="0" lang="en-US" sz="1000" u="sng" cap="none" strike="noStrike">
                <a:solidFill>
                  <a:schemeClr val="dk1"/>
                </a:solidFill>
                <a:latin typeface="Calibri"/>
                <a:ea typeface="Calibri"/>
                <a:cs typeface="Calibri"/>
                <a:sym typeface="Calibri"/>
              </a:rPr>
              <a:t>if requested</a:t>
            </a:r>
            <a:r>
              <a:rPr b="0" i="0" lang="en-US" sz="1000" u="none" cap="none" strike="noStrike">
                <a:solidFill>
                  <a:schemeClr val="dk1"/>
                </a:solidFill>
                <a:latin typeface="Calibri"/>
                <a:ea typeface="Calibri"/>
                <a:cs typeface="Calibri"/>
                <a:sym typeface="Calibri"/>
              </a:rPr>
              <a:t>. A </a:t>
            </a:r>
            <a:r>
              <a:rPr b="1" i="0" lang="en-US" sz="1000" u="none" cap="none" strike="noStrike">
                <a:solidFill>
                  <a:schemeClr val="dk1"/>
                </a:solidFill>
                <a:latin typeface="Calibri"/>
                <a:ea typeface="Calibri"/>
                <a:cs typeface="Calibri"/>
                <a:sym typeface="Calibri"/>
              </a:rPr>
              <a:t>reasonable accommodation</a:t>
            </a:r>
            <a:r>
              <a:rPr b="0" i="0" lang="en-US" sz="1000" u="none" cap="none" strike="noStrike">
                <a:solidFill>
                  <a:schemeClr val="dk1"/>
                </a:solidFill>
                <a:latin typeface="Calibri"/>
                <a:ea typeface="Calibri"/>
                <a:cs typeface="Calibri"/>
                <a:sym typeface="Calibri"/>
              </a:rPr>
              <a:t> is a change in a rule, policy, practice or service that may be necessary to allow a person with a disability the equal opportunity to use and enjoy a dwelling. A reasonable accommodation must be granted when the accommodation is </a:t>
            </a:r>
            <a:r>
              <a:rPr b="1" i="0" lang="en-US" sz="1000" u="none" cap="none" strike="noStrike">
                <a:solidFill>
                  <a:schemeClr val="dk1"/>
                </a:solidFill>
                <a:latin typeface="Calibri"/>
                <a:ea typeface="Calibri"/>
                <a:cs typeface="Calibri"/>
                <a:sym typeface="Calibri"/>
              </a:rPr>
              <a:t>reasonable + necessary</a:t>
            </a:r>
            <a:r>
              <a:rPr b="0" i="0" lang="en-US" sz="10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Some common examples of reasonable accommodations include permission to use a service animal, to mail payment (instead of delivering it in-person), or request to have a parking space large enough for wheelchair access.</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REASONABLE ACCOMMODATION EXAMPLE 1.</a:t>
            </a:r>
            <a:r>
              <a:rPr b="0" i="0" lang="en-US" sz="1000" u="none" cap="none" strike="noStrike">
                <a:solidFill>
                  <a:schemeClr val="dk1"/>
                </a:solidFill>
                <a:latin typeface="Calibri"/>
                <a:ea typeface="Calibri"/>
                <a:cs typeface="Calibri"/>
                <a:sym typeface="Calibri"/>
              </a:rPr>
              <a:t>  If you have a substance abuse disability, the housing provider may have to accommodate some behaviors that often accompany recovery or alcoholism, like permitting smoking outdoors in an otherwise smoke-free complex.</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REASONABLE ACCOMMODATION EXAMPLE 2</a:t>
            </a:r>
            <a:r>
              <a:rPr b="0" i="0" lang="en-US" sz="1000" u="none" cap="none" strike="noStrike">
                <a:solidFill>
                  <a:schemeClr val="dk1"/>
                </a:solidFill>
                <a:latin typeface="Calibri"/>
                <a:ea typeface="Calibri"/>
                <a:cs typeface="Calibri"/>
                <a:sym typeface="Calibri"/>
              </a:rPr>
              <a:t>.  If a landlord has a criminal record screening policy and denies you because of a prior drug- or alcohol-related conviction AND you have undergone related drug or alcohol treatment and no longer suffer from that addiction/disability, you should ask for an exception (the reasonable accommodation) to their screening policy.</a:t>
            </a:r>
            <a:endParaRPr b="0" i="0" sz="10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HUD GUIDANCE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2016, the U.S. Department of Housing and Urban Development (HUD) issued specific guidance on how the Federal Housing Act (FHA) applies to the use of criminal history by housing providers and those involved in real-estate transactions. This Guidance doesn’t change the FHA, but rather helps explain the appropriate use of criminal records in the sale, rental and financing of housing.</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KNOW YOUR RIGHTS!</a:t>
            </a:r>
            <a:r>
              <a:rPr b="0" i="0" lang="en-US" sz="10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According to the HUD Guidance:</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A housing provider cannot deny you housing solely on the basis  of an arrest or arrests not resulting in conviction. </a:t>
            </a:r>
            <a:endParaRPr/>
          </a:p>
          <a:p>
            <a:pPr indent="-171450" lvl="1" marL="6286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No blanket bans on persons who have been previously arrested.</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No one can refuse to rent or sell to you solely on the basis of a criminal conviction “no matter when the conviction occurred, what the underlying conduct entailed, or what the convicted person has done since then.”</a:t>
            </a:r>
            <a:endParaRPr/>
          </a:p>
          <a:p>
            <a:pPr indent="-171450" lvl="1" marL="6286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No blanket bans on persons who have a criminal conviction.</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You cannot be denied housing solely because of a </a:t>
            </a:r>
            <a:r>
              <a:rPr b="0" i="1" lang="en-US" sz="1000" u="none" cap="none" strike="noStrike">
                <a:solidFill>
                  <a:schemeClr val="dk1"/>
                </a:solidFill>
                <a:latin typeface="Calibri"/>
                <a:ea typeface="Calibri"/>
                <a:cs typeface="Calibri"/>
                <a:sym typeface="Calibri"/>
              </a:rPr>
              <a:t>specific</a:t>
            </a:r>
            <a:r>
              <a:rPr b="0" i="0" lang="en-US" sz="1000" u="none" cap="none" strike="noStrike">
                <a:solidFill>
                  <a:schemeClr val="dk1"/>
                </a:solidFill>
                <a:latin typeface="Calibri"/>
                <a:ea typeface="Calibri"/>
                <a:cs typeface="Calibri"/>
                <a:sym typeface="Calibri"/>
              </a:rPr>
              <a:t> type of criminal unless the ban serves “a substantial, legitimate, and nondiscriminatory interest.”</a:t>
            </a:r>
            <a:endParaRPr/>
          </a:p>
          <a:p>
            <a:pPr indent="-171450" lvl="1" marL="6286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Housing providers should take into consideration how much time has passed since the conviction(s) and/or the nature or seriousness of the crime.</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The same standards for screening you should apply to all applicants equally. </a:t>
            </a:r>
            <a:endParaRPr/>
          </a:p>
          <a:p>
            <a:pPr indent="-171450" lvl="1" marL="6286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Example. If they run a background check on you, the must run a background check on all other applicants.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While the general rule is that a landlord should not blanketly deny you housing based on your criminal or arrest record, in certain cases, and ONLY in FEDERALLY ASSISTED HOUSING, it is legal and actually required for a landlord to deny you housing if you fall under any of these four categories.</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These are the only four situations in which your criminal record will </a:t>
            </a:r>
            <a:r>
              <a:rPr b="0" i="0" lang="en-US" sz="1200" u="sng" cap="none" strike="noStrike">
                <a:solidFill>
                  <a:schemeClr val="dk1"/>
                </a:solidFill>
                <a:latin typeface="Calibri"/>
                <a:ea typeface="Calibri"/>
                <a:cs typeface="Calibri"/>
                <a:sym typeface="Calibri"/>
              </a:rPr>
              <a:t>automatically</a:t>
            </a:r>
            <a:r>
              <a:rPr b="0" i="0" lang="en-US" sz="1200" u="none" cap="none" strike="noStrike">
                <a:solidFill>
                  <a:schemeClr val="dk1"/>
                </a:solidFill>
                <a:latin typeface="Calibri"/>
                <a:ea typeface="Calibri"/>
                <a:cs typeface="Calibri"/>
                <a:sym typeface="Calibri"/>
              </a:rPr>
              <a:t> disqualify you.</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More specifics in Toolkit Section II: Fair Housing in the Toolkit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Even if you don’t fall under any of the four mandatory bans described above, it is still possible that you can be </a:t>
            </a:r>
            <a:r>
              <a:rPr b="0" i="0" lang="en-US" sz="1000" u="sng" cap="none" strike="noStrike">
                <a:solidFill>
                  <a:schemeClr val="dk1"/>
                </a:solidFill>
                <a:latin typeface="Calibri"/>
                <a:ea typeface="Calibri"/>
                <a:cs typeface="Calibri"/>
                <a:sym typeface="Calibri"/>
              </a:rPr>
              <a:t>legally</a:t>
            </a:r>
            <a:r>
              <a:rPr b="0" i="0" lang="en-US" sz="1000" u="none" cap="none" strike="noStrike">
                <a:solidFill>
                  <a:schemeClr val="dk1"/>
                </a:solidFill>
                <a:latin typeface="Calibri"/>
                <a:ea typeface="Calibri"/>
                <a:cs typeface="Calibri"/>
                <a:sym typeface="Calibri"/>
              </a:rPr>
              <a:t> denied housing because of:</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Drug-related criminal activity,</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Violent criminal activity, and/or</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Activity that currently poses a threat to the health, safety or peace of other residents, the owner, or public housing agency employees </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These broader categories of legal denial allow the PHA or private owner to consider various information when deciding whether to provide you with housing, including:</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Past </a:t>
            </a:r>
            <a:r>
              <a:rPr b="1" i="0" lang="en-US" sz="1000" u="none" cap="none" strike="noStrike">
                <a:solidFill>
                  <a:schemeClr val="dk1"/>
                </a:solidFill>
                <a:latin typeface="Calibri"/>
                <a:ea typeface="Calibri"/>
                <a:cs typeface="Calibri"/>
                <a:sym typeface="Calibri"/>
              </a:rPr>
              <a:t>convictions</a:t>
            </a:r>
            <a:r>
              <a:rPr b="0" i="0" lang="en-US" sz="1000" u="none" cap="none" strike="noStrike">
                <a:solidFill>
                  <a:schemeClr val="dk1"/>
                </a:solidFill>
                <a:latin typeface="Calibri"/>
                <a:ea typeface="Calibri"/>
                <a:cs typeface="Calibri"/>
                <a:sym typeface="Calibri"/>
              </a:rPr>
              <a:t>, and</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Only if you’re applying to </a:t>
            </a:r>
            <a:r>
              <a:rPr b="1" i="0" lang="en-US" sz="1000" u="none" cap="none" strike="noStrike">
                <a:solidFill>
                  <a:schemeClr val="dk1"/>
                </a:solidFill>
                <a:latin typeface="Calibri"/>
                <a:ea typeface="Calibri"/>
                <a:cs typeface="Calibri"/>
                <a:sym typeface="Calibri"/>
              </a:rPr>
              <a:t>public housing</a:t>
            </a:r>
            <a:r>
              <a:rPr b="0" i="0" lang="en-US" sz="1000" u="none" cap="none" strike="noStrike">
                <a:solidFill>
                  <a:schemeClr val="dk1"/>
                </a:solidFill>
                <a:latin typeface="Calibri"/>
                <a:ea typeface="Calibri"/>
                <a:cs typeface="Calibri"/>
                <a:sym typeface="Calibri"/>
              </a:rPr>
              <a:t>, information from a drug treatment facility you attended if they have reason to believe you’re currently using illegal drugs.</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According to the HUD Guidance, it is </a:t>
            </a:r>
            <a:r>
              <a:rPr b="0" i="1" lang="en-US" sz="1000" u="none" cap="none" strike="noStrike">
                <a:solidFill>
                  <a:schemeClr val="dk1"/>
                </a:solidFill>
                <a:latin typeface="Calibri"/>
                <a:ea typeface="Calibri"/>
                <a:cs typeface="Calibri"/>
                <a:sym typeface="Calibri"/>
              </a:rPr>
              <a:t>recommended</a:t>
            </a:r>
            <a:r>
              <a:rPr b="0" i="0" lang="en-US" sz="1000" u="none" cap="none" strike="noStrike">
                <a:solidFill>
                  <a:schemeClr val="dk1"/>
                </a:solidFill>
                <a:latin typeface="Calibri"/>
                <a:ea typeface="Calibri"/>
                <a:cs typeface="Calibri"/>
                <a:sym typeface="Calibri"/>
              </a:rPr>
              <a:t> that private owners and </a:t>
            </a:r>
            <a:r>
              <a:rPr b="0" i="0" lang="en-US" sz="1000" u="sng" cap="none" strike="noStrike">
                <a:solidFill>
                  <a:schemeClr val="dk1"/>
                </a:solidFill>
                <a:latin typeface="Calibri"/>
                <a:ea typeface="Calibri"/>
                <a:cs typeface="Calibri"/>
                <a:sym typeface="Calibri"/>
              </a:rPr>
              <a:t>required</a:t>
            </a:r>
            <a:r>
              <a:rPr b="0" i="0" lang="en-US" sz="1000" u="none" cap="none" strike="noStrike">
                <a:solidFill>
                  <a:schemeClr val="dk1"/>
                </a:solidFill>
                <a:latin typeface="Calibri"/>
                <a:ea typeface="Calibri"/>
                <a:cs typeface="Calibri"/>
                <a:sym typeface="Calibri"/>
              </a:rPr>
              <a:t> that PHAs consider </a:t>
            </a:r>
            <a:r>
              <a:rPr b="1" i="0" lang="en-US" sz="1000" u="none" cap="none" strike="noStrike">
                <a:solidFill>
                  <a:schemeClr val="dk1"/>
                </a:solidFill>
                <a:latin typeface="Calibri"/>
                <a:ea typeface="Calibri"/>
                <a:cs typeface="Calibri"/>
                <a:sym typeface="Calibri"/>
              </a:rPr>
              <a:t>mitigating information</a:t>
            </a:r>
            <a:r>
              <a:rPr b="0" i="0" lang="en-US" sz="1000" u="none" cap="none" strike="noStrike">
                <a:solidFill>
                  <a:schemeClr val="dk1"/>
                </a:solidFill>
                <a:latin typeface="Calibri"/>
                <a:ea typeface="Calibri"/>
                <a:cs typeface="Calibri"/>
                <a:sym typeface="Calibri"/>
              </a:rPr>
              <a:t> and </a:t>
            </a:r>
            <a:r>
              <a:rPr b="1" i="0" lang="en-US" sz="1000" u="none" cap="none" strike="noStrike">
                <a:solidFill>
                  <a:schemeClr val="dk1"/>
                </a:solidFill>
                <a:latin typeface="Calibri"/>
                <a:ea typeface="Calibri"/>
                <a:cs typeface="Calibri"/>
                <a:sym typeface="Calibri"/>
              </a:rPr>
              <a:t>proof of your rehabilitation</a:t>
            </a:r>
            <a:r>
              <a:rPr b="0" i="0" lang="en-US" sz="1000" u="none" cap="none" strike="noStrike">
                <a:solidFill>
                  <a:schemeClr val="dk1"/>
                </a:solidFill>
                <a:latin typeface="Calibri"/>
                <a:ea typeface="Calibri"/>
                <a:cs typeface="Calibri"/>
                <a:sym typeface="Calibri"/>
              </a:rPr>
              <a:t> before denying you housing on these grounds. More on mitigating information and proof of rehabilitation later – Challenging Housing Denial; and in Section IV of Toolkit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That is the universe of LEGAL bans based on criminal record history.</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Despite the FHA &amp; HUD’s Guidance, some landlords –especially private –  may still have illegal </a:t>
            </a:r>
            <a:r>
              <a:rPr b="0" i="0" lang="en-US" sz="1000" u="sng" cap="none" strike="noStrike">
                <a:solidFill>
                  <a:schemeClr val="dk1"/>
                </a:solidFill>
                <a:latin typeface="Calibri"/>
                <a:ea typeface="Calibri"/>
                <a:cs typeface="Calibri"/>
                <a:sym typeface="Calibri"/>
              </a:rPr>
              <a:t>blanket bans </a:t>
            </a:r>
            <a:r>
              <a:rPr b="0" i="0" lang="en-US" sz="1000" u="none" cap="none" strike="noStrike">
                <a:solidFill>
                  <a:schemeClr val="dk1"/>
                </a:solidFill>
                <a:latin typeface="Calibri"/>
                <a:ea typeface="Calibri"/>
                <a:cs typeface="Calibri"/>
                <a:sym typeface="Calibri"/>
              </a:rPr>
              <a:t>based on:</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Arrest history, criminal record, or specific convictions</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sng" cap="none" strike="noStrike">
                <a:solidFill>
                  <a:schemeClr val="dk1"/>
                </a:solidFill>
                <a:latin typeface="Calibri"/>
                <a:ea typeface="Calibri"/>
                <a:cs typeface="Calibri"/>
                <a:sym typeface="Calibri"/>
              </a:rPr>
              <a:t>Disparate Impact</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We’ve already explained that landlords can’t discriminate against applicants of a </a:t>
            </a:r>
            <a:r>
              <a:rPr b="1" i="0" lang="en-US" sz="1000" u="none" cap="none" strike="noStrike">
                <a:solidFill>
                  <a:schemeClr val="dk1"/>
                </a:solidFill>
                <a:latin typeface="Calibri"/>
                <a:ea typeface="Calibri"/>
                <a:cs typeface="Calibri"/>
                <a:sym typeface="Calibri"/>
              </a:rPr>
              <a:t>protected class</a:t>
            </a:r>
            <a:r>
              <a:rPr b="0" i="0" lang="en-US" sz="1000" u="none" cap="none" strike="noStrike">
                <a:solidFill>
                  <a:schemeClr val="dk1"/>
                </a:solidFill>
                <a:latin typeface="Calibri"/>
                <a:ea typeface="Calibri"/>
                <a:cs typeface="Calibri"/>
                <a:sym typeface="Calibri"/>
              </a:rPr>
              <a:t>. However, if a landlord denies housing to people for another reason but the </a:t>
            </a:r>
            <a:r>
              <a:rPr b="0" i="1" lang="en-US" sz="1000" u="none" cap="none" strike="noStrike">
                <a:solidFill>
                  <a:schemeClr val="dk1"/>
                </a:solidFill>
                <a:latin typeface="Calibri"/>
                <a:ea typeface="Calibri"/>
                <a:cs typeface="Calibri"/>
                <a:sym typeface="Calibri"/>
              </a:rPr>
              <a:t>end result</a:t>
            </a:r>
            <a:r>
              <a:rPr b="0" i="0" lang="en-US" sz="1000" u="none" cap="none" strike="noStrike">
                <a:solidFill>
                  <a:schemeClr val="dk1"/>
                </a:solidFill>
                <a:latin typeface="Calibri"/>
                <a:ea typeface="Calibri"/>
                <a:cs typeface="Calibri"/>
                <a:sym typeface="Calibri"/>
              </a:rPr>
              <a:t> is that they are denying housing to people of one race or national origin (or other </a:t>
            </a:r>
            <a:r>
              <a:rPr b="1" i="0" lang="en-US" sz="1000" u="none" cap="none" strike="noStrike">
                <a:solidFill>
                  <a:schemeClr val="dk1"/>
                </a:solidFill>
                <a:latin typeface="Calibri"/>
                <a:ea typeface="Calibri"/>
                <a:cs typeface="Calibri"/>
                <a:sym typeface="Calibri"/>
              </a:rPr>
              <a:t>protected class</a:t>
            </a:r>
            <a:r>
              <a:rPr b="0" i="0" lang="en-US" sz="1000" u="none" cap="none" strike="noStrike">
                <a:solidFill>
                  <a:schemeClr val="dk1"/>
                </a:solidFill>
                <a:latin typeface="Calibri"/>
                <a:ea typeface="Calibri"/>
                <a:cs typeface="Calibri"/>
                <a:sym typeface="Calibri"/>
              </a:rPr>
              <a:t>) more than others, this is called </a:t>
            </a:r>
            <a:r>
              <a:rPr b="1" i="0" lang="en-US" sz="1000" u="none" cap="none" strike="noStrike">
                <a:solidFill>
                  <a:schemeClr val="dk1"/>
                </a:solidFill>
                <a:latin typeface="Calibri"/>
                <a:ea typeface="Calibri"/>
                <a:cs typeface="Calibri"/>
                <a:sym typeface="Calibri"/>
              </a:rPr>
              <a:t>disparate impact</a:t>
            </a:r>
            <a:r>
              <a:rPr b="0" i="0" lang="en-US" sz="1000" u="none" cap="none" strike="noStrike">
                <a:solidFill>
                  <a:schemeClr val="dk1"/>
                </a:solidFill>
                <a:latin typeface="Calibri"/>
                <a:ea typeface="Calibri"/>
                <a:cs typeface="Calibri"/>
                <a:sym typeface="Calibri"/>
              </a:rPr>
              <a:t> discrimination. Even though the landlord may not mean to discriminate because of race, the decision still </a:t>
            </a:r>
            <a:r>
              <a:rPr b="0" i="1" lang="en-US" sz="1000" u="none" cap="none" strike="noStrike">
                <a:solidFill>
                  <a:schemeClr val="dk1"/>
                </a:solidFill>
                <a:latin typeface="Calibri"/>
                <a:ea typeface="Calibri"/>
                <a:cs typeface="Calibri"/>
                <a:sym typeface="Calibri"/>
              </a:rPr>
              <a:t>impacted</a:t>
            </a:r>
            <a:r>
              <a:rPr b="0" i="0" lang="en-US" sz="1000" u="none" cap="none" strike="noStrike">
                <a:solidFill>
                  <a:schemeClr val="dk1"/>
                </a:solidFill>
                <a:latin typeface="Calibri"/>
                <a:ea typeface="Calibri"/>
                <a:cs typeface="Calibri"/>
                <a:sym typeface="Calibri"/>
              </a:rPr>
              <a:t> people of one race more than people of other races.</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Because African-Americans and Latinos are disproportionately more likely to have a criminal record than other racial groups, denying housing because of criminal history will impact African-American and Latino housing applicants more than housing applicants of other races, and can be illegal under the </a:t>
            </a:r>
            <a:r>
              <a:rPr b="1" i="0" lang="en-US" sz="1000" u="none" cap="none" strike="noStrike">
                <a:solidFill>
                  <a:schemeClr val="dk1"/>
                </a:solidFill>
                <a:latin typeface="Calibri"/>
                <a:ea typeface="Calibri"/>
                <a:cs typeface="Calibri"/>
                <a:sym typeface="Calibri"/>
              </a:rPr>
              <a:t>FHA</a:t>
            </a:r>
            <a:r>
              <a:rPr b="0" i="0" lang="en-US" sz="1000" u="none" cap="none" strike="noStrike">
                <a:solidFill>
                  <a:schemeClr val="dk1"/>
                </a:solidFill>
                <a:latin typeface="Calibri"/>
                <a:ea typeface="Calibri"/>
                <a:cs typeface="Calibri"/>
                <a:sym typeface="Calibri"/>
              </a:rPr>
              <a:t> for this reason.</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sng" cap="none" strike="noStrike">
                <a:solidFill>
                  <a:schemeClr val="dk1"/>
                </a:solidFill>
                <a:latin typeface="Calibri"/>
                <a:ea typeface="Calibri"/>
                <a:cs typeface="Calibri"/>
                <a:sym typeface="Calibri"/>
              </a:rPr>
              <a:t>Crime Free Housing Programs</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Over one thousand local governments and police departments across the country are participating in something called the </a:t>
            </a:r>
            <a:r>
              <a:rPr b="1" i="0" lang="en-US" sz="1000" u="none" cap="none" strike="noStrike">
                <a:solidFill>
                  <a:schemeClr val="dk1"/>
                </a:solidFill>
                <a:latin typeface="Calibri"/>
                <a:ea typeface="Calibri"/>
                <a:cs typeface="Calibri"/>
                <a:sym typeface="Calibri"/>
              </a:rPr>
              <a:t>Crime Free Multi-Housing Program</a:t>
            </a:r>
            <a:r>
              <a:rPr b="0" i="0" lang="en-US" sz="1000" u="none" cap="none" strike="noStrike">
                <a:solidFill>
                  <a:schemeClr val="dk1"/>
                </a:solidFill>
                <a:latin typeface="Calibri"/>
                <a:ea typeface="Calibri"/>
                <a:cs typeface="Calibri"/>
                <a:sym typeface="Calibri"/>
              </a:rPr>
              <a:t>. This is a program in which local police departments (1) train landlords and property managers on how to keep their housing crime free, (2) inspect properties to make sure they are designed to prevent crime, and (3) train the people living on the property to prevent crime. Once a property has followed these three steps, it is certified crime free under the program. Some cities and towns </a:t>
            </a:r>
            <a:r>
              <a:rPr b="0" i="1" lang="en-US" sz="1000" u="none" cap="none" strike="noStrike">
                <a:solidFill>
                  <a:schemeClr val="dk1"/>
                </a:solidFill>
                <a:latin typeface="Calibri"/>
                <a:ea typeface="Calibri"/>
                <a:cs typeface="Calibri"/>
                <a:sym typeface="Calibri"/>
              </a:rPr>
              <a:t>require </a:t>
            </a:r>
            <a:r>
              <a:rPr b="0" i="0" lang="en-US" sz="1000" u="none" cap="none" strike="noStrike">
                <a:solidFill>
                  <a:schemeClr val="dk1"/>
                </a:solidFill>
                <a:latin typeface="Calibri"/>
                <a:ea typeface="Calibri"/>
                <a:cs typeface="Calibri"/>
                <a:sym typeface="Calibri"/>
              </a:rPr>
              <a:t>housing providers to become certified as crime free. In other cities and towns, housing providers may </a:t>
            </a:r>
            <a:r>
              <a:rPr b="0" i="1" lang="en-US" sz="1000" u="none" cap="none" strike="noStrike">
                <a:solidFill>
                  <a:schemeClr val="dk1"/>
                </a:solidFill>
                <a:latin typeface="Calibri"/>
                <a:ea typeface="Calibri"/>
                <a:cs typeface="Calibri"/>
                <a:sym typeface="Calibri"/>
              </a:rPr>
              <a:t>choose </a:t>
            </a:r>
            <a:r>
              <a:rPr b="0" i="0" lang="en-US" sz="1000" u="none" cap="none" strike="noStrike">
                <a:solidFill>
                  <a:schemeClr val="dk1"/>
                </a:solidFill>
                <a:latin typeface="Calibri"/>
                <a:ea typeface="Calibri"/>
                <a:cs typeface="Calibri"/>
                <a:sym typeface="Calibri"/>
              </a:rPr>
              <a:t>to become certified.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n-US" sz="1000" u="none" cap="none" strike="noStrike">
                <a:solidFill>
                  <a:schemeClr val="dk1"/>
                </a:solidFill>
                <a:latin typeface="Calibri"/>
                <a:ea typeface="Calibri"/>
                <a:cs typeface="Calibri"/>
                <a:sym typeface="Calibri"/>
              </a:rPr>
            </a:br>
            <a:r>
              <a:rPr b="0" i="0" lang="en-US" sz="1000" u="none" cap="none" strike="noStrike">
                <a:solidFill>
                  <a:schemeClr val="dk1"/>
                </a:solidFill>
                <a:latin typeface="Calibri"/>
                <a:ea typeface="Calibri"/>
                <a:cs typeface="Calibri"/>
                <a:sym typeface="Calibri"/>
              </a:rPr>
              <a:t>When police departments train landlords and property managers as part of this program, they talk about how to screen people who apply for housing. Some police departments give landlords and property managers incorrect information that leads to illegal screening practices. </a:t>
            </a:r>
            <a:r>
              <a:rPr b="1" i="0" lang="en-US" sz="1000" u="none" cap="none" strike="noStrike">
                <a:solidFill>
                  <a:schemeClr val="dk1"/>
                </a:solidFill>
                <a:latin typeface="Calibri"/>
                <a:ea typeface="Calibri"/>
                <a:cs typeface="Calibri"/>
                <a:sym typeface="Calibri"/>
              </a:rPr>
              <a:t>BE AWARE </a:t>
            </a:r>
            <a:r>
              <a:rPr b="0" i="0" lang="en-US" sz="1000" u="none" cap="none" strike="noStrike">
                <a:solidFill>
                  <a:schemeClr val="dk1"/>
                </a:solidFill>
                <a:latin typeface="Calibri"/>
                <a:ea typeface="Calibri"/>
                <a:cs typeface="Calibri"/>
                <a:sym typeface="Calibri"/>
              </a:rPr>
              <a:t>that if your city or town participates in this program, you might be illegally discriminated against when you apply to housing! </a:t>
            </a:r>
            <a:endParaRPr b="0" i="0" sz="10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Whenever you apply for housing, the housing provider or landlord can run a background check on you. A landlord can use a number of different sources to access your background information. This background information can include information about your identity, your income, your credit, your housing and employment history, and your criminal record. Where the landlord can get information about your background from depends on what type of housing you are applying for.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0" i="0" sz="1200" u="none" cap="none" strike="noStrik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All landlords </a:t>
            </a:r>
            <a:r>
              <a:rPr b="0" i="0" lang="en-US" sz="1200" u="none" cap="none" strike="noStrike">
                <a:solidFill>
                  <a:schemeClr val="dk1"/>
                </a:solidFill>
                <a:latin typeface="Calibri"/>
                <a:ea typeface="Calibri"/>
                <a:cs typeface="Calibri"/>
                <a:sym typeface="Calibri"/>
              </a:rPr>
              <a:t>(including landlords for both </a:t>
            </a:r>
            <a:r>
              <a:rPr b="1" i="0" lang="en-US" sz="1200" u="none" cap="none" strike="noStrike">
                <a:solidFill>
                  <a:schemeClr val="dk1"/>
                </a:solidFill>
                <a:latin typeface="Calibri"/>
                <a:ea typeface="Calibri"/>
                <a:cs typeface="Calibri"/>
                <a:sym typeface="Calibri"/>
              </a:rPr>
              <a:t>private</a:t>
            </a:r>
            <a:r>
              <a:rPr b="0" i="0" lang="en-US" sz="1200" u="none" cap="none" strike="noStrike">
                <a:solidFill>
                  <a:schemeClr val="dk1"/>
                </a:solidFill>
                <a:latin typeface="Calibri"/>
                <a:ea typeface="Calibri"/>
                <a:cs typeface="Calibri"/>
                <a:sym typeface="Calibri"/>
              </a:rPr>
              <a:t> and </a:t>
            </a:r>
            <a:r>
              <a:rPr b="1" i="0" lang="en-US" sz="1200" u="none" cap="none" strike="noStrike">
                <a:solidFill>
                  <a:schemeClr val="dk1"/>
                </a:solidFill>
                <a:latin typeface="Calibri"/>
                <a:ea typeface="Calibri"/>
                <a:cs typeface="Calibri"/>
                <a:sym typeface="Calibri"/>
              </a:rPr>
              <a:t>federally assisted</a:t>
            </a:r>
            <a:r>
              <a:rPr b="0" i="0" lang="en-US" sz="1200" u="none" cap="none" strike="noStrike">
                <a:solidFill>
                  <a:schemeClr val="dk1"/>
                </a:solidFill>
                <a:latin typeface="Calibri"/>
                <a:ea typeface="Calibri"/>
                <a:cs typeface="Calibri"/>
                <a:sym typeface="Calibri"/>
              </a:rPr>
              <a:t> housing) can access information about your background from the following sources: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Your housing application</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Private background check companies (also called a </a:t>
            </a:r>
            <a:r>
              <a:rPr b="1" i="0" lang="en-US" sz="1200" u="none" cap="none" strike="noStrike">
                <a:solidFill>
                  <a:schemeClr val="dk1"/>
                </a:solidFill>
                <a:latin typeface="Calibri"/>
                <a:ea typeface="Calibri"/>
                <a:cs typeface="Calibri"/>
                <a:sym typeface="Calibri"/>
              </a:rPr>
              <a:t>tenant screening companies</a:t>
            </a:r>
            <a:r>
              <a:rPr b="0" i="0" lang="en-US" sz="1200" u="none" cap="none" strike="noStrike">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Public court records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internet.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sng" cap="none" strike="noStrike">
                <a:solidFill>
                  <a:schemeClr val="dk1"/>
                </a:solidFill>
                <a:latin typeface="Calibri"/>
                <a:ea typeface="Calibri"/>
                <a:cs typeface="Calibri"/>
                <a:sym typeface="Calibri"/>
              </a:rPr>
              <a:t>Only</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PHAs</a:t>
            </a:r>
            <a:r>
              <a:rPr b="0" i="0" lang="en-US" sz="1200" u="none" cap="none" strike="noStrike">
                <a:solidFill>
                  <a:schemeClr val="dk1"/>
                </a:solidFill>
                <a:latin typeface="Calibri"/>
                <a:ea typeface="Calibri"/>
                <a:cs typeface="Calibri"/>
                <a:sym typeface="Calibri"/>
              </a:rPr>
              <a:t> – when you’re apply for publicly-owned housing or federally-assisted housing programs – can access your background information from the following sources: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National Crime Information Center</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State and local police departments and other law enforcement agencies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Other PHAs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Drug treatment facilities.</a:t>
            </a:r>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If you apply for any of the three main federally assisted housing programs discussed above —public housing, the section 8 voucher program, OR the project-based section 8 rental assistance program—you will apply directly to the </a:t>
            </a:r>
            <a:r>
              <a:rPr b="1" i="0" lang="en-US" sz="1200" u="none" cap="none" strike="noStrike">
                <a:solidFill>
                  <a:schemeClr val="dk1"/>
                </a:solidFill>
                <a:latin typeface="Calibri"/>
                <a:ea typeface="Calibri"/>
                <a:cs typeface="Calibri"/>
                <a:sym typeface="Calibri"/>
              </a:rPr>
              <a:t>PHA</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dk1"/>
                </a:solidFill>
                <a:latin typeface="Calibri"/>
                <a:ea typeface="Calibri"/>
                <a:cs typeface="Calibri"/>
                <a:sym typeface="Calibri"/>
              </a:rPr>
              <a:t>Only</a:t>
            </a:r>
            <a:r>
              <a:rPr b="0" i="0" lang="en-US" sz="1200" u="none" cap="none" strike="noStrike">
                <a:solidFill>
                  <a:schemeClr val="dk1"/>
                </a:solidFill>
                <a:latin typeface="Calibri"/>
                <a:ea typeface="Calibri"/>
                <a:cs typeface="Calibri"/>
                <a:sym typeface="Calibri"/>
              </a:rPr>
              <a:t> the </a:t>
            </a:r>
            <a:r>
              <a:rPr b="1" i="0" lang="en-US" sz="1200" u="none" cap="none" strike="noStrike">
                <a:solidFill>
                  <a:schemeClr val="dk1"/>
                </a:solidFill>
                <a:latin typeface="Calibri"/>
                <a:ea typeface="Calibri"/>
                <a:cs typeface="Calibri"/>
                <a:sym typeface="Calibri"/>
              </a:rPr>
              <a:t>PHA </a:t>
            </a:r>
            <a:r>
              <a:rPr b="0" i="0" lang="en-US" sz="1200" u="none" cap="none" strike="noStrike">
                <a:solidFill>
                  <a:schemeClr val="dk1"/>
                </a:solidFill>
                <a:latin typeface="Calibri"/>
                <a:ea typeface="Calibri"/>
                <a:cs typeface="Calibri"/>
                <a:sym typeface="Calibri"/>
              </a:rPr>
              <a:t>can access your background information from these sources. A private landlord who owns housing that is offered through either the section 8 voucher program or the section 8 rental assistance program </a:t>
            </a:r>
            <a:r>
              <a:rPr b="0" i="0" lang="en-US" sz="1200" u="sng" cap="none" strike="noStrike">
                <a:solidFill>
                  <a:schemeClr val="dk1"/>
                </a:solidFill>
                <a:latin typeface="Calibri"/>
                <a:ea typeface="Calibri"/>
                <a:cs typeface="Calibri"/>
                <a:sym typeface="Calibri"/>
              </a:rPr>
              <a:t>cannot</a:t>
            </a:r>
            <a:r>
              <a:rPr b="0" i="0" lang="en-US" sz="1200" u="none" cap="none" strike="noStrike">
                <a:solidFill>
                  <a:schemeClr val="dk1"/>
                </a:solidFill>
                <a:latin typeface="Calibri"/>
                <a:ea typeface="Calibri"/>
                <a:cs typeface="Calibri"/>
                <a:sym typeface="Calibri"/>
              </a:rPr>
              <a:t> access this information. </a:t>
            </a:r>
            <a:r>
              <a:rPr b="1" i="0" lang="en-US" sz="1200" u="none" cap="none" strike="noStrike">
                <a:solidFill>
                  <a:schemeClr val="dk1"/>
                </a:solidFill>
                <a:latin typeface="Calibri"/>
                <a:ea typeface="Calibri"/>
                <a:cs typeface="Calibri"/>
                <a:sym typeface="Calibri"/>
              </a:rPr>
              <a:t>EXCEPTION: </a:t>
            </a:r>
            <a:r>
              <a:rPr b="0" i="0" lang="en-US" sz="1200" u="none" cap="none" strike="noStrike">
                <a:solidFill>
                  <a:schemeClr val="dk1"/>
                </a:solidFill>
                <a:latin typeface="Calibri"/>
                <a:ea typeface="Calibri"/>
                <a:cs typeface="Calibri"/>
                <a:sym typeface="Calibri"/>
              </a:rPr>
              <a:t>Although owners of units in the project-based section 8 rental assistance program cannot access these records directly, they can ask the PHA for information about your criminal record. </a:t>
            </a:r>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Helvetica Neue"/>
              <a:buNone/>
            </a:pPr>
            <a:r>
              <a:rPr b="1" i="0" lang="en-US" sz="1200" u="none" cap="none" strike="noStrike">
                <a:solidFill>
                  <a:schemeClr val="dk1"/>
                </a:solidFill>
                <a:latin typeface="Helvetica Neue"/>
                <a:ea typeface="Helvetica Neue"/>
                <a:cs typeface="Helvetica Neue"/>
                <a:sym typeface="Helvetica Neue"/>
              </a:rPr>
              <a:t>WHAT IS IT?</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Helvetica Neue"/>
              <a:buNone/>
            </a:pPr>
            <a:r>
              <a:rPr b="0" i="0" lang="en-US" sz="1200" u="none" cap="none" strike="noStrike">
                <a:solidFill>
                  <a:schemeClr val="dk1"/>
                </a:solidFill>
                <a:latin typeface="Helvetica Neue"/>
                <a:ea typeface="Helvetica Neue"/>
                <a:cs typeface="Helvetica Neue"/>
                <a:sym typeface="Helvetica Neue"/>
              </a:rPr>
              <a:t>When we say </a:t>
            </a:r>
            <a:r>
              <a:rPr b="1" i="0" lang="en-US" sz="1200" u="none" cap="none" strike="noStrike">
                <a:solidFill>
                  <a:schemeClr val="dk1"/>
                </a:solidFill>
                <a:latin typeface="Helvetica Neue"/>
                <a:ea typeface="Helvetica Neue"/>
                <a:cs typeface="Helvetica Neue"/>
                <a:sym typeface="Helvetica Neue"/>
              </a:rPr>
              <a:t>Fair Chance Housing </a:t>
            </a:r>
            <a:r>
              <a:rPr b="0" i="0" lang="en-US" sz="1200" u="none" cap="none" strike="noStrike">
                <a:solidFill>
                  <a:schemeClr val="dk1"/>
                </a:solidFill>
                <a:latin typeface="Helvetica Neue"/>
                <a:ea typeface="Helvetica Neue"/>
                <a:cs typeface="Helvetica Neue"/>
                <a:sym typeface="Helvetica Neue"/>
              </a:rPr>
              <a:t>we’re talking about the belief that people with criminal records should not have to experience additional barriers to housing solely because of their record.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In most parts of the country, a landlord can and likely will ask you about your criminal record when you apply for housing. </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EXCEPTIONS</a:t>
            </a:r>
            <a:r>
              <a:rPr b="0" i="0" lang="en-US" sz="1000" u="none" cap="none" strike="noStrike">
                <a:solidFill>
                  <a:schemeClr val="dk1"/>
                </a:solidFill>
                <a:latin typeface="Calibri"/>
                <a:ea typeface="Calibri"/>
                <a:cs typeface="Calibri"/>
                <a:sym typeface="Calibri"/>
              </a:rPr>
              <a:t>. Some cities and counties have recently adopted Fair Chance Housing Ordinances which </a:t>
            </a:r>
            <a:r>
              <a:rPr b="1" i="0" lang="en-US" sz="1000" u="sng" cap="none" strike="noStrike">
                <a:solidFill>
                  <a:schemeClr val="dk1"/>
                </a:solidFill>
                <a:latin typeface="Calibri"/>
                <a:ea typeface="Calibri"/>
                <a:cs typeface="Calibri"/>
                <a:sym typeface="Calibri"/>
              </a:rPr>
              <a:t>prohibit</a:t>
            </a:r>
            <a:r>
              <a:rPr b="0" i="0" lang="en-US" sz="1000" u="none" cap="none" strike="noStrike">
                <a:solidFill>
                  <a:schemeClr val="dk1"/>
                </a:solidFill>
                <a:latin typeface="Calibri"/>
                <a:ea typeface="Calibri"/>
                <a:cs typeface="Calibri"/>
                <a:sym typeface="Calibri"/>
              </a:rPr>
              <a:t> landlords from asking about your criminal record on a housing application. Be sure to check your city or county’s laws and ordinances. </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As  of the writing of this Toolkit, the following cities and counties have adopted Fair Chance Housing Ordinances:</a:t>
            </a:r>
            <a:endParaRPr/>
          </a:p>
          <a:p>
            <a:pPr indent="0" lvl="0" marL="0" marR="0" rtl="0" algn="l">
              <a:spcBef>
                <a:spcPts val="0"/>
              </a:spcBef>
              <a:spcAft>
                <a:spcPts val="0"/>
              </a:spcAft>
              <a:buNone/>
            </a:pPr>
            <a:r>
              <a:rPr b="0" i="0" lang="en-US" sz="1000" u="sng" cap="none" strike="noStrike">
                <a:solidFill>
                  <a:schemeClr val="dk1"/>
                </a:solidFill>
                <a:latin typeface="Calibri"/>
                <a:ea typeface="Calibri"/>
                <a:cs typeface="Calibri"/>
                <a:sym typeface="Calibri"/>
              </a:rPr>
              <a:t>Ban the Box</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City &amp; County of San Francisco, CA  (only applies to housing receiving public funds)</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City of Richmond, CA (only applies to affordable housing)</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District of Columbia</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City of Newark, NJ</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sng" cap="none" strike="noStrike">
                <a:solidFill>
                  <a:schemeClr val="dk1"/>
                </a:solidFill>
                <a:latin typeface="Calibri"/>
                <a:ea typeface="Calibri"/>
                <a:cs typeface="Calibri"/>
                <a:sym typeface="Calibri"/>
              </a:rPr>
              <a:t>Anti-Discrimination</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City of Champaign, IL (Exceptions)</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City of Seattle, WA (Exception)</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City of Urbana, IL</a:t>
            </a:r>
            <a:endParaRPr b="0" i="0" sz="1000" u="sng"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Although a landlord can ask you about your criminal record when you apply for housing they must ask everyone equally. If you think you are being asked about your criminal record because of your race, color, national origin, religion, sex, disability, or family status, you should file a complaint. </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ACTION STEPS</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When a housing application asks about your criminal record, you should be honest. </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Before you submit your application, you should also gather </a:t>
            </a:r>
            <a:r>
              <a:rPr b="1" i="0" lang="en-US" sz="1000" u="none" cap="none" strike="noStrike">
                <a:solidFill>
                  <a:schemeClr val="dk1"/>
                </a:solidFill>
                <a:latin typeface="Calibri"/>
                <a:ea typeface="Calibri"/>
                <a:cs typeface="Calibri"/>
                <a:sym typeface="Calibri"/>
              </a:rPr>
              <a:t>proof of mitigating evidence </a:t>
            </a:r>
            <a:r>
              <a:rPr b="0" i="0" lang="en-US" sz="1000" u="none" cap="none" strike="noStrike">
                <a:solidFill>
                  <a:schemeClr val="dk1"/>
                </a:solidFill>
                <a:latin typeface="Calibri"/>
                <a:ea typeface="Calibri"/>
                <a:cs typeface="Calibri"/>
                <a:sym typeface="Calibri"/>
              </a:rPr>
              <a:t>and/or </a:t>
            </a:r>
            <a:r>
              <a:rPr b="1" i="0" lang="en-US" sz="1000" u="none" cap="none" strike="noStrike">
                <a:solidFill>
                  <a:schemeClr val="dk1"/>
                </a:solidFill>
                <a:latin typeface="Calibri"/>
                <a:ea typeface="Calibri"/>
                <a:cs typeface="Calibri"/>
                <a:sym typeface="Calibri"/>
              </a:rPr>
              <a:t>proof of rehabilitation</a:t>
            </a:r>
            <a:r>
              <a:rPr b="0" i="0" lang="en-US" sz="1000" u="none" cap="none" strike="noStrike">
                <a:solidFill>
                  <a:schemeClr val="dk1"/>
                </a:solidFill>
                <a:latin typeface="Calibri"/>
                <a:ea typeface="Calibri"/>
                <a:cs typeface="Calibri"/>
                <a:sym typeface="Calibri"/>
              </a:rPr>
              <a:t>. This includes any extra information or evidence that explains that the offense or conduct was not as negative as it seems; and information or evidence that you have changed and improved since the time of your criminal offense or conduct. </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See Toolkit section “REVIEW HEARING for FEDERALLY-ASSISTED OR PUBLICLY-OWNED HOUSING” for more on what information can be </a:t>
            </a:r>
            <a:r>
              <a:rPr b="1" i="0" lang="en-US" sz="1000" u="none" cap="none" strike="noStrike">
                <a:solidFill>
                  <a:schemeClr val="dk1"/>
                </a:solidFill>
                <a:latin typeface="Calibri"/>
                <a:ea typeface="Calibri"/>
                <a:cs typeface="Calibri"/>
                <a:sym typeface="Calibri"/>
              </a:rPr>
              <a:t>proof of mitigating evidence </a:t>
            </a:r>
            <a:r>
              <a:rPr b="0" i="0" lang="en-US" sz="1000" u="none" cap="none" strike="noStrike">
                <a:solidFill>
                  <a:schemeClr val="dk1"/>
                </a:solidFill>
                <a:latin typeface="Calibri"/>
                <a:ea typeface="Calibri"/>
                <a:cs typeface="Calibri"/>
                <a:sym typeface="Calibri"/>
              </a:rPr>
              <a:t>or</a:t>
            </a:r>
            <a:r>
              <a:rPr b="1" i="0" lang="en-US" sz="1000" u="none" cap="none" strike="noStrike">
                <a:solidFill>
                  <a:schemeClr val="dk1"/>
                </a:solidFill>
                <a:latin typeface="Calibri"/>
                <a:ea typeface="Calibri"/>
                <a:cs typeface="Calibri"/>
                <a:sym typeface="Calibri"/>
              </a:rPr>
              <a:t> proof of rehabilitation</a:t>
            </a:r>
            <a:r>
              <a:rPr b="0" i="0" lang="en-US" sz="10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When a landlord uses a tenant screening company to run a background check on you, the Fair Credit Reporting Act (FCRA) applies and gives you a number of rights associated with the background check process.</a:t>
            </a:r>
            <a:endParaRPr/>
          </a:p>
          <a:p>
            <a:pPr indent="0" lvl="0" marL="0" marR="0" rtl="0" algn="l">
              <a:spcBef>
                <a:spcPts val="0"/>
              </a:spcBef>
              <a:spcAft>
                <a:spcPts val="0"/>
              </a:spcAft>
              <a:buNone/>
            </a:pPr>
            <a:r>
              <a:t/>
            </a:r>
            <a:endParaRPr b="1"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KNOW YOUR RIGHTS! Right to Notice</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First, a landlord must inform you that they are running a background check.</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If a landlord denies your housing application because of information in your background check, the landlord </a:t>
            </a:r>
            <a:r>
              <a:rPr b="0" i="0" lang="en-US" sz="1000" u="sng" cap="none" strike="noStrike">
                <a:solidFill>
                  <a:schemeClr val="dk1"/>
                </a:solidFill>
                <a:latin typeface="Calibri"/>
                <a:ea typeface="Calibri"/>
                <a:cs typeface="Calibri"/>
                <a:sym typeface="Calibri"/>
              </a:rPr>
              <a:t>must</a:t>
            </a:r>
            <a:r>
              <a:rPr b="0" i="0" lang="en-US" sz="10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Tell you why your housing application was denied;</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Give you the name, address, and telephone number of the company that did the background check; and</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Tell you that you have a right to ask for a </a:t>
            </a:r>
            <a:r>
              <a:rPr b="1" i="0" lang="en-US" sz="1000" u="none" cap="none" strike="noStrike">
                <a:solidFill>
                  <a:schemeClr val="dk1"/>
                </a:solidFill>
                <a:latin typeface="Calibri"/>
                <a:ea typeface="Calibri"/>
                <a:cs typeface="Calibri"/>
                <a:sym typeface="Calibri"/>
              </a:rPr>
              <a:t>free</a:t>
            </a:r>
            <a:r>
              <a:rPr b="0" i="0" lang="en-US" sz="1000" u="none" cap="none" strike="noStrike">
                <a:solidFill>
                  <a:schemeClr val="dk1"/>
                </a:solidFill>
                <a:latin typeface="Calibri"/>
                <a:ea typeface="Calibri"/>
                <a:cs typeface="Calibri"/>
                <a:sym typeface="Calibri"/>
              </a:rPr>
              <a:t> copy of the background check from the company.</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*You have 60 days to request the copy</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KNOW YOUR RIGHTS! Right to Request a Copy</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If your housing application is denied because of information in your background check, you have the right to request a </a:t>
            </a:r>
            <a:r>
              <a:rPr b="1" i="0" lang="en-US" sz="1000" u="none" cap="none" strike="noStrike">
                <a:solidFill>
                  <a:schemeClr val="dk1"/>
                </a:solidFill>
                <a:latin typeface="Calibri"/>
                <a:ea typeface="Calibri"/>
                <a:cs typeface="Calibri"/>
                <a:sym typeface="Calibri"/>
              </a:rPr>
              <a:t>free</a:t>
            </a:r>
            <a:r>
              <a:rPr b="0" i="0" lang="en-US" sz="1000" u="none" cap="none" strike="noStrike">
                <a:solidFill>
                  <a:schemeClr val="dk1"/>
                </a:solidFill>
                <a:latin typeface="Calibri"/>
                <a:ea typeface="Calibri"/>
                <a:cs typeface="Calibri"/>
                <a:sym typeface="Calibri"/>
              </a:rPr>
              <a:t> copy of your background check from the company that the landlord used. Once the landlord notifies you that your application was denied, you have </a:t>
            </a:r>
            <a:r>
              <a:rPr b="1" i="0" lang="en-US" sz="1000" u="none" cap="none" strike="noStrike">
                <a:solidFill>
                  <a:schemeClr val="dk1"/>
                </a:solidFill>
                <a:latin typeface="Calibri"/>
                <a:ea typeface="Calibri"/>
                <a:cs typeface="Calibri"/>
                <a:sym typeface="Calibri"/>
              </a:rPr>
              <a:t>60 days </a:t>
            </a:r>
            <a:r>
              <a:rPr b="0" i="0" lang="en-US" sz="1000" u="none" cap="none" strike="noStrike">
                <a:solidFill>
                  <a:schemeClr val="dk1"/>
                </a:solidFill>
                <a:latin typeface="Calibri"/>
                <a:ea typeface="Calibri"/>
                <a:cs typeface="Calibri"/>
                <a:sym typeface="Calibri"/>
              </a:rPr>
              <a:t>to request a copy in writing from the company.  </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KNOW YOUR RIGHTS! Right to Correct</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The tenant screening company </a:t>
            </a:r>
            <a:r>
              <a:rPr b="0" i="0" lang="en-US" sz="1000" u="sng" cap="none" strike="noStrike">
                <a:solidFill>
                  <a:schemeClr val="dk1"/>
                </a:solidFill>
                <a:latin typeface="Calibri"/>
                <a:ea typeface="Calibri"/>
                <a:cs typeface="Calibri"/>
                <a:sym typeface="Calibri"/>
              </a:rPr>
              <a:t>must</a:t>
            </a:r>
            <a:r>
              <a:rPr b="0" i="0" lang="en-US" sz="1000" u="none" cap="none" strike="noStrike">
                <a:solidFill>
                  <a:schemeClr val="dk1"/>
                </a:solidFill>
                <a:latin typeface="Calibri"/>
                <a:ea typeface="Calibri"/>
                <a:cs typeface="Calibri"/>
                <a:sym typeface="Calibri"/>
              </a:rPr>
              <a:t> make sure that the information in your background check is accurate. If you think the information in your report is wrong, you should:</a:t>
            </a:r>
            <a:endParaRPr/>
          </a:p>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Tell the company</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If you report incorrect information in your background check to the company, they </a:t>
            </a:r>
            <a:r>
              <a:rPr b="0" i="0" lang="en-US" sz="1000" u="sng" cap="none" strike="noStrike">
                <a:solidFill>
                  <a:schemeClr val="dk1"/>
                </a:solidFill>
                <a:latin typeface="Calibri"/>
                <a:ea typeface="Calibri"/>
                <a:cs typeface="Calibri"/>
                <a:sym typeface="Calibri"/>
              </a:rPr>
              <a:t>must</a:t>
            </a:r>
            <a:r>
              <a:rPr b="0" i="0" lang="en-US" sz="1000" u="none" cap="none" strike="noStrike">
                <a:solidFill>
                  <a:schemeClr val="dk1"/>
                </a:solidFill>
                <a:latin typeface="Calibri"/>
                <a:ea typeface="Calibri"/>
                <a:cs typeface="Calibri"/>
                <a:sym typeface="Calibri"/>
              </a:rPr>
              <a:t> investigate to make sure the information is correct. If it is incorrect, they have </a:t>
            </a:r>
            <a:r>
              <a:rPr b="1" i="0" lang="en-US" sz="1000" u="none" cap="none" strike="noStrike">
                <a:solidFill>
                  <a:schemeClr val="dk1"/>
                </a:solidFill>
                <a:latin typeface="Calibri"/>
                <a:ea typeface="Calibri"/>
                <a:cs typeface="Calibri"/>
                <a:sym typeface="Calibri"/>
              </a:rPr>
              <a:t>30 days</a:t>
            </a:r>
            <a:r>
              <a:rPr b="0" i="0" lang="en-US" sz="1000" u="none" cap="none" strike="noStrike">
                <a:solidFill>
                  <a:schemeClr val="dk1"/>
                </a:solidFill>
                <a:latin typeface="Calibri"/>
                <a:ea typeface="Calibri"/>
                <a:cs typeface="Calibri"/>
                <a:sym typeface="Calibri"/>
              </a:rPr>
              <a:t> to either remove or correct the information in your background check. </a:t>
            </a:r>
            <a:endParaRPr/>
          </a:p>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Tell the landlord</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If you think your housing application was denied because of incorrect information in your background check, tell the landlord that the information was incorrect and that you have reported it to the company. If you are applying to </a:t>
            </a:r>
            <a:r>
              <a:rPr b="1" i="0" lang="en-US" sz="1000" u="none" cap="none" strike="noStrike">
                <a:solidFill>
                  <a:schemeClr val="dk1"/>
                </a:solidFill>
                <a:latin typeface="Calibri"/>
                <a:ea typeface="Calibri"/>
                <a:cs typeface="Calibri"/>
                <a:sym typeface="Calibri"/>
              </a:rPr>
              <a:t>federally assisted housing</a:t>
            </a:r>
            <a:r>
              <a:rPr b="0" i="0" lang="en-US" sz="1000" u="none" cap="none" strike="noStrike">
                <a:solidFill>
                  <a:schemeClr val="dk1"/>
                </a:solidFill>
                <a:latin typeface="Calibri"/>
                <a:ea typeface="Calibri"/>
                <a:cs typeface="Calibri"/>
                <a:sym typeface="Calibri"/>
              </a:rPr>
              <a:t> the PHA </a:t>
            </a:r>
            <a:r>
              <a:rPr b="0" i="0" lang="en-US" sz="1000" u="sng" cap="none" strike="noStrike">
                <a:solidFill>
                  <a:schemeClr val="dk1"/>
                </a:solidFill>
                <a:latin typeface="Calibri"/>
                <a:ea typeface="Calibri"/>
                <a:cs typeface="Calibri"/>
                <a:sym typeface="Calibri"/>
              </a:rPr>
              <a:t>must</a:t>
            </a:r>
            <a:r>
              <a:rPr b="0" i="0" lang="en-US" sz="1000" u="none" cap="none" strike="noStrike">
                <a:solidFill>
                  <a:schemeClr val="dk1"/>
                </a:solidFill>
                <a:latin typeface="Calibri"/>
                <a:ea typeface="Calibri"/>
                <a:cs typeface="Calibri"/>
                <a:sym typeface="Calibri"/>
              </a:rPr>
              <a:t> give you a </a:t>
            </a:r>
            <a:r>
              <a:rPr b="1" i="0" lang="en-US" sz="1000" u="none" cap="none" strike="noStrike">
                <a:solidFill>
                  <a:schemeClr val="dk1"/>
                </a:solidFill>
                <a:latin typeface="Calibri"/>
                <a:ea typeface="Calibri"/>
                <a:cs typeface="Calibri"/>
                <a:sym typeface="Calibri"/>
              </a:rPr>
              <a:t>review hearing</a:t>
            </a:r>
            <a:r>
              <a:rPr b="0" i="0" lang="en-US" sz="1000" u="none" cap="none" strike="noStrike">
                <a:solidFill>
                  <a:schemeClr val="dk1"/>
                </a:solidFill>
                <a:latin typeface="Calibri"/>
                <a:ea typeface="Calibri"/>
                <a:cs typeface="Calibri"/>
                <a:sym typeface="Calibri"/>
              </a:rPr>
              <a:t>. More on </a:t>
            </a:r>
            <a:r>
              <a:rPr b="1" i="0" lang="en-US" sz="1000" u="none" cap="none" strike="noStrike">
                <a:solidFill>
                  <a:schemeClr val="dk1"/>
                </a:solidFill>
                <a:latin typeface="Calibri"/>
                <a:ea typeface="Calibri"/>
                <a:cs typeface="Calibri"/>
                <a:sym typeface="Calibri"/>
              </a:rPr>
              <a:t>review hearings </a:t>
            </a:r>
            <a:r>
              <a:rPr b="0" i="0" lang="en-US" sz="1000" u="none" cap="none" strike="noStrike">
                <a:solidFill>
                  <a:schemeClr val="dk1"/>
                </a:solidFill>
                <a:latin typeface="Calibri"/>
                <a:ea typeface="Calibri"/>
                <a:cs typeface="Calibri"/>
                <a:sym typeface="Calibri"/>
              </a:rPr>
              <a:t>below.</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In addition to these rights, it is important to know that the landlord can </a:t>
            </a:r>
            <a:r>
              <a:rPr b="0" i="0" lang="en-US" sz="1000" u="sng" cap="none" strike="noStrike">
                <a:solidFill>
                  <a:schemeClr val="dk1"/>
                </a:solidFill>
                <a:latin typeface="Calibri"/>
                <a:ea typeface="Calibri"/>
                <a:cs typeface="Calibri"/>
                <a:sym typeface="Calibri"/>
              </a:rPr>
              <a:t>only</a:t>
            </a:r>
            <a:r>
              <a:rPr b="0" i="0" lang="en-US" sz="1000" u="none" cap="none" strike="noStrike">
                <a:solidFill>
                  <a:schemeClr val="dk1"/>
                </a:solidFill>
                <a:latin typeface="Calibri"/>
                <a:ea typeface="Calibri"/>
                <a:cs typeface="Calibri"/>
                <a:sym typeface="Calibri"/>
              </a:rPr>
              <a:t> use information from your background check to make a decision on your housing application and </a:t>
            </a:r>
            <a:r>
              <a:rPr b="0" i="0" lang="en-US" sz="1000" u="sng" cap="none" strike="noStrike">
                <a:solidFill>
                  <a:schemeClr val="dk1"/>
                </a:solidFill>
                <a:latin typeface="Calibri"/>
                <a:ea typeface="Calibri"/>
                <a:cs typeface="Calibri"/>
                <a:sym typeface="Calibri"/>
              </a:rPr>
              <a:t>must</a:t>
            </a:r>
            <a:r>
              <a:rPr b="0" i="0" lang="en-US" sz="1000" u="none" cap="none" strike="noStrike">
                <a:solidFill>
                  <a:schemeClr val="dk1"/>
                </a:solidFill>
                <a:latin typeface="Calibri"/>
                <a:ea typeface="Calibri"/>
                <a:cs typeface="Calibri"/>
                <a:sym typeface="Calibri"/>
              </a:rPr>
              <a:t> destroy the information once they have finished using it.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Helvetica Neue"/>
                <a:ea typeface="Helvetica Neue"/>
                <a:cs typeface="Helvetica Neue"/>
                <a:sym typeface="Helvetica Neue"/>
              </a:rPr>
              <a:t>Hopefully this won’t be the case, but if you are denied housing and you have reason to believe it is because of your criminal record history, this section explains who to contact and what you can do.</a:t>
            </a:r>
            <a:endParaRPr/>
          </a:p>
          <a:p>
            <a:pPr indent="0" lvl="0" marL="0" marR="0" rtl="0" algn="l">
              <a:spcBef>
                <a:spcPts val="0"/>
              </a:spcBef>
              <a:spcAft>
                <a:spcPts val="0"/>
              </a:spcAft>
              <a:buNone/>
            </a:pPr>
            <a:r>
              <a:t/>
            </a:r>
            <a:endParaRPr b="0" i="0" sz="12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0" i="0" lang="en-US" sz="1200" u="none" cap="none" strike="noStrike">
                <a:solidFill>
                  <a:schemeClr val="dk1"/>
                </a:solidFill>
                <a:latin typeface="Helvetica Neue"/>
                <a:ea typeface="Helvetica Neue"/>
                <a:cs typeface="Helvetica Neue"/>
                <a:sym typeface="Helvetica Neue"/>
              </a:rPr>
              <a:t>Again, there are some differences depending on whether you are denied federally assisted vs private housing.</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If you applied to </a:t>
            </a:r>
            <a:r>
              <a:rPr b="1" i="0" lang="en-US" sz="1200" u="none" cap="none" strike="noStrike">
                <a:solidFill>
                  <a:schemeClr val="dk1"/>
                </a:solidFill>
                <a:latin typeface="Calibri"/>
                <a:ea typeface="Calibri"/>
                <a:cs typeface="Calibri"/>
                <a:sym typeface="Calibri"/>
              </a:rPr>
              <a:t>federally assisted </a:t>
            </a:r>
            <a:r>
              <a:rPr b="0" i="0" lang="en-US" sz="1200" u="none" cap="none" strike="noStrike">
                <a:solidFill>
                  <a:schemeClr val="dk1"/>
                </a:solidFill>
                <a:latin typeface="Calibri"/>
                <a:ea typeface="Calibri"/>
                <a:cs typeface="Calibri"/>
                <a:sym typeface="Calibri"/>
              </a:rPr>
              <a:t>housing and you believe you were denied housing because of either illegal access to your records, or incorrect or illegal information, you should </a:t>
            </a:r>
            <a:r>
              <a:rPr b="1" i="0" lang="en-US" sz="1200" u="none" cap="none" strike="noStrike">
                <a:solidFill>
                  <a:schemeClr val="dk1"/>
                </a:solidFill>
                <a:latin typeface="Calibri"/>
                <a:ea typeface="Calibri"/>
                <a:cs typeface="Calibri"/>
                <a:sym typeface="Calibri"/>
              </a:rPr>
              <a:t>IMMEDIATELY</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submit a written request for a</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review hearing</a:t>
            </a:r>
            <a:r>
              <a:rPr b="0" i="0" lang="en-US" sz="1200" u="none" cap="none" strike="noStrike">
                <a:solidFill>
                  <a:schemeClr val="dk1"/>
                </a:solidFill>
                <a:latin typeface="Calibri"/>
                <a:ea typeface="Calibri"/>
                <a:cs typeface="Calibri"/>
                <a:sym typeface="Calibri"/>
              </a:rPr>
              <a:t>. At a review hearing, you can </a:t>
            </a:r>
            <a:r>
              <a:rPr b="1" i="0" lang="en-US" sz="1200" u="none" cap="none" strike="noStrike">
                <a:solidFill>
                  <a:schemeClr val="dk1"/>
                </a:solidFill>
                <a:latin typeface="Calibri"/>
                <a:ea typeface="Calibri"/>
                <a:cs typeface="Calibri"/>
                <a:sym typeface="Calibri"/>
              </a:rPr>
              <a:t>make corrections</a:t>
            </a:r>
            <a:r>
              <a:rPr b="0" i="0" lang="en-US" sz="1200" u="none" cap="none" strike="noStrike">
                <a:solidFill>
                  <a:schemeClr val="dk1"/>
                </a:solidFill>
                <a:latin typeface="Calibri"/>
                <a:ea typeface="Calibri"/>
                <a:cs typeface="Calibri"/>
                <a:sym typeface="Calibri"/>
              </a:rPr>
              <a:t> to your record, give the PHA</a:t>
            </a:r>
            <a:r>
              <a:rPr b="1" i="0" lang="en-US" sz="1200" u="none" cap="none" strike="noStrike">
                <a:solidFill>
                  <a:schemeClr val="dk1"/>
                </a:solidFill>
                <a:latin typeface="Calibri"/>
                <a:ea typeface="Calibri"/>
                <a:cs typeface="Calibri"/>
                <a:sym typeface="Calibri"/>
              </a:rPr>
              <a:t> evidence of your rehabilitation and other mitigating information</a:t>
            </a:r>
            <a:r>
              <a:rPr b="0" i="0" lang="en-US" sz="1200" u="none" cap="none" strike="noStrike">
                <a:solidFill>
                  <a:schemeClr val="dk1"/>
                </a:solidFill>
                <a:latin typeface="Calibri"/>
                <a:ea typeface="Calibri"/>
                <a:cs typeface="Calibri"/>
                <a:sym typeface="Calibri"/>
              </a:rPr>
              <a:t>, and challenge the denial of your housing application.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1" lang="en-US" sz="1200" u="none" cap="none" strike="noStrike">
                <a:solidFill>
                  <a:schemeClr val="dk1"/>
                </a:solidFill>
                <a:latin typeface="Calibri"/>
                <a:ea typeface="Calibri"/>
                <a:cs typeface="Calibri"/>
                <a:sym typeface="Calibri"/>
              </a:rPr>
              <a:t>What is a Review Hearing?</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review hearing is an informal process (not in a court) where you can challenge your denial of housing with the PHA. The hearing will be conducted by a person (called the “hearing officer”) designated by the PHA, but cannot be conducted by the person, or a subordinate of the person, who denied your application.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How to Prepare for a Review Hearing</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Make sure you know why your application was denied! If you don’t know, ask the PHA or owner before the hearing.</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Ask the PHA or owner for all documents and information they have about the denial of your housing application</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Gather information to show the PHA why you should not have been denied housing. If you were denied housing because of your criminal conviction, this can include proof of rehabilitation or mitigating circumstances, evidence that there was a mistake in the criminal records that the PHA or owner used, or other information that shows why you are not a threat to the health or safety of other residents, PHA staff, or contractors.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EXCEPTION: If your housing is through the Rural Development program, the hearing process is different.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Proof of Rehabilitation</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Proof of rehabilitation is information and evidence that you have changed and improved since the time of your criminal offense or conduct. </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You can submit:</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Certificates or letters from supervising officers or court documents showing that you have completed parole, probation, or other supervision;</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Certificates or diplomas for education you have received;</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Letters or certificates for completing alcohol or drug treatment programs;</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Letters or certificates for completing rehabilitation programs; or</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Letters of support or recommendations from employers, educators, volunteer supervisors, former landlords, clergy, or any other </a:t>
            </a:r>
            <a:r>
              <a:rPr b="1" i="0" lang="en-US" sz="1000" u="none" cap="none" strike="noStrike">
                <a:solidFill>
                  <a:schemeClr val="dk1"/>
                </a:solidFill>
                <a:latin typeface="Calibri"/>
                <a:ea typeface="Calibri"/>
                <a:cs typeface="Calibri"/>
                <a:sym typeface="Calibri"/>
              </a:rPr>
              <a:t>non-family member</a:t>
            </a:r>
            <a:r>
              <a:rPr b="0" i="0" lang="en-US" sz="1000" u="none" cap="none" strike="noStrike">
                <a:solidFill>
                  <a:schemeClr val="dk1"/>
                </a:solidFill>
                <a:latin typeface="Calibri"/>
                <a:ea typeface="Calibri"/>
                <a:cs typeface="Calibri"/>
                <a:sym typeface="Calibri"/>
              </a:rPr>
              <a:t> who can speak positively about you.</a:t>
            </a:r>
            <a:endParaRPr/>
          </a:p>
          <a:p>
            <a:pPr indent="0" lvl="0" marL="0" marR="0" rtl="0" algn="l">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000"/>
              <a:buFont typeface="Arial"/>
              <a:buNone/>
            </a:pPr>
            <a:r>
              <a:rPr b="0" i="0" lang="en-US" sz="1000" u="none" cap="none" strike="noStrike">
                <a:solidFill>
                  <a:schemeClr val="dk1"/>
                </a:solidFill>
                <a:latin typeface="Calibri"/>
                <a:ea typeface="Calibri"/>
                <a:cs typeface="Calibri"/>
                <a:sym typeface="Calibri"/>
              </a:rPr>
              <a:t>Legal Action Center has a free online publication that talks you through gathering evidence of rehabilitation too. The link to this is in the Toolkit.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000" u="none" cap="none" strike="noStrike">
                <a:solidFill>
                  <a:schemeClr val="dk1"/>
                </a:solidFill>
                <a:latin typeface="Calibri"/>
                <a:ea typeface="Calibri"/>
                <a:cs typeface="Calibri"/>
                <a:sym typeface="Calibri"/>
              </a:rPr>
              <a:t>Proof of Mitigating Factors</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Proof of mitigating factors is extra information and evidence that explains that the offense or conduct is not as negative as it seems. </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You can submit information that shows:</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 A long time has passed since your conviction or criminal activity;</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You were young when you were convicted;</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You were not as involved in the conduct as it seems;</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There was physical or emotional abuse, coercion, or mental illness that led to the conviction or criminal activity;</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You or a family member had a disability that led to the conviction or criminal activity; or</a:t>
            </a:r>
            <a:endParaRPr/>
          </a:p>
          <a:p>
            <a:pPr indent="-171450" lvl="0" marL="1714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Any other factors that help explain the circumstances you were in when the crime occurred and why it should be viewed leniently.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If you are denied private housing, there is no process similar to a review hearing where you can challenge your denial. Therefore, if you believe you have been illegally denied </a:t>
            </a:r>
            <a:r>
              <a:rPr b="1" i="0" lang="en-US" sz="1000" u="none" cap="none" strike="noStrike">
                <a:solidFill>
                  <a:schemeClr val="dk1"/>
                </a:solidFill>
                <a:latin typeface="Calibri"/>
                <a:ea typeface="Calibri"/>
                <a:cs typeface="Calibri"/>
                <a:sym typeface="Calibri"/>
              </a:rPr>
              <a:t>private housing</a:t>
            </a:r>
            <a:r>
              <a:rPr b="0" i="0" lang="en-US" sz="1000" u="none" cap="none" strike="noStrike">
                <a:solidFill>
                  <a:schemeClr val="dk1"/>
                </a:solidFill>
                <a:latin typeface="Calibri"/>
                <a:ea typeface="Calibri"/>
                <a:cs typeface="Calibri"/>
                <a:sym typeface="Calibri"/>
              </a:rPr>
              <a:t>, you should contact a fair housing or legal services organization to discuss your situation further </a:t>
            </a:r>
            <a:r>
              <a:rPr b="0" i="0" lang="en-US" sz="1000" u="sng" cap="none" strike="noStrike">
                <a:solidFill>
                  <a:schemeClr val="dk1"/>
                </a:solidFill>
                <a:latin typeface="Calibri"/>
                <a:ea typeface="Calibri"/>
                <a:cs typeface="Calibri"/>
                <a:sym typeface="Calibri"/>
              </a:rPr>
              <a:t>and</a:t>
            </a:r>
            <a:r>
              <a:rPr b="0" i="0" lang="en-US" sz="1000" u="none" cap="none" strike="noStrike">
                <a:solidFill>
                  <a:schemeClr val="dk1"/>
                </a:solidFill>
                <a:latin typeface="Calibri"/>
                <a:ea typeface="Calibri"/>
                <a:cs typeface="Calibri"/>
                <a:sym typeface="Calibri"/>
              </a:rPr>
              <a:t> file a complaint either with </a:t>
            </a:r>
            <a:r>
              <a:rPr b="1" i="0" lang="en-US" sz="1000" u="none" cap="none" strike="noStrike">
                <a:solidFill>
                  <a:schemeClr val="dk1"/>
                </a:solidFill>
                <a:latin typeface="Calibri"/>
                <a:ea typeface="Calibri"/>
                <a:cs typeface="Calibri"/>
                <a:sym typeface="Calibri"/>
              </a:rPr>
              <a:t>HUD</a:t>
            </a:r>
            <a:r>
              <a:rPr b="0" i="0" lang="en-US" sz="1000" u="none" cap="none" strike="noStrike">
                <a:solidFill>
                  <a:schemeClr val="dk1"/>
                </a:solidFill>
                <a:latin typeface="Calibri"/>
                <a:ea typeface="Calibri"/>
                <a:cs typeface="Calibri"/>
                <a:sym typeface="Calibri"/>
              </a:rPr>
              <a:t> or your state’s fair housing commission.</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n-US" sz="1000" u="none" cap="none" strike="noStrike">
                <a:solidFill>
                  <a:schemeClr val="dk1"/>
                </a:solidFill>
                <a:latin typeface="Calibri"/>
                <a:ea typeface="Calibri"/>
                <a:cs typeface="Calibri"/>
                <a:sym typeface="Calibri"/>
              </a:rPr>
            </a:br>
            <a:r>
              <a:rPr b="0" i="0" lang="en-US" sz="1000" u="none" cap="none" strike="noStrike">
                <a:solidFill>
                  <a:schemeClr val="dk1"/>
                </a:solidFill>
                <a:latin typeface="Calibri"/>
                <a:ea typeface="Calibri"/>
                <a:cs typeface="Calibri"/>
                <a:sym typeface="Calibri"/>
              </a:rPr>
              <a:t>See Checklist of ACTION STEPS</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Start by contacting your city or county’s housing department or local </a:t>
            </a:r>
            <a:r>
              <a:rPr b="1" i="0" lang="en-US" sz="1000" u="none" cap="none" strike="noStrike">
                <a:solidFill>
                  <a:schemeClr val="dk1"/>
                </a:solidFill>
                <a:latin typeface="Calibri"/>
                <a:ea typeface="Calibri"/>
                <a:cs typeface="Calibri"/>
                <a:sym typeface="Calibri"/>
              </a:rPr>
              <a:t>PHA</a:t>
            </a:r>
            <a:r>
              <a:rPr b="0" i="0" lang="en-US" sz="1000" u="none" cap="none" strike="noStrike">
                <a:solidFill>
                  <a:schemeClr val="dk1"/>
                </a:solidFill>
                <a:latin typeface="Calibri"/>
                <a:ea typeface="Calibri"/>
                <a:cs typeface="Calibri"/>
                <a:sym typeface="Calibri"/>
              </a:rPr>
              <a:t> to ask for referrals to local fair housing and/or legal services organizations in your community, or</a:t>
            </a:r>
            <a:endParaRPr/>
          </a:p>
          <a:p>
            <a:pPr indent="0" lvl="1" marL="45720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See </a:t>
            </a:r>
            <a:r>
              <a:rPr b="1" i="0" lang="en-US" sz="1000" u="none" cap="none" strike="noStrike">
                <a:solidFill>
                  <a:schemeClr val="dk1"/>
                </a:solidFill>
                <a:latin typeface="Calibri"/>
                <a:ea typeface="Calibri"/>
                <a:cs typeface="Calibri"/>
                <a:sym typeface="Calibri"/>
              </a:rPr>
              <a:t>Section V: Additional Resources</a:t>
            </a:r>
            <a:r>
              <a:rPr b="0" i="0" lang="en-US" sz="1000" u="none" cap="none" strike="noStrike">
                <a:solidFill>
                  <a:schemeClr val="dk1"/>
                </a:solidFill>
                <a:latin typeface="Calibri"/>
                <a:ea typeface="Calibri"/>
                <a:cs typeface="Calibri"/>
                <a:sym typeface="Calibri"/>
              </a:rPr>
              <a:t> of this Toolkit for national organizations who may be able to direct you to other resources in your state or community.</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AND</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File a complaint with your local </a:t>
            </a:r>
            <a:r>
              <a:rPr b="1" i="0" lang="en-US" sz="1000" u="none" cap="none" strike="noStrike">
                <a:solidFill>
                  <a:schemeClr val="dk1"/>
                </a:solidFill>
                <a:latin typeface="Calibri"/>
                <a:ea typeface="Calibri"/>
                <a:cs typeface="Calibri"/>
                <a:sym typeface="Calibri"/>
              </a:rPr>
              <a:t>HUD</a:t>
            </a:r>
            <a:r>
              <a:rPr b="0" i="0" lang="en-US" sz="1000" u="none" cap="none" strike="noStrike">
                <a:solidFill>
                  <a:schemeClr val="dk1"/>
                </a:solidFill>
                <a:latin typeface="Calibri"/>
                <a:ea typeface="Calibri"/>
                <a:cs typeface="Calibri"/>
                <a:sym typeface="Calibri"/>
              </a:rPr>
              <a:t> office or state fair housing commission.</a:t>
            </a:r>
            <a:endParaRPr/>
          </a:p>
          <a:p>
            <a:pPr indent="0" lvl="1" marL="45720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Contact and/or file a complaint with your local </a:t>
            </a:r>
            <a:r>
              <a:rPr b="1" i="0" lang="en-US" sz="1000" u="none" cap="none" strike="noStrike">
                <a:solidFill>
                  <a:schemeClr val="dk1"/>
                </a:solidFill>
                <a:latin typeface="Calibri"/>
                <a:ea typeface="Calibri"/>
                <a:cs typeface="Calibri"/>
                <a:sym typeface="Calibri"/>
              </a:rPr>
              <a:t>HUD</a:t>
            </a:r>
            <a:r>
              <a:rPr b="0" i="0" lang="en-US" sz="1000" u="none" cap="none" strike="noStrike">
                <a:solidFill>
                  <a:schemeClr val="dk1"/>
                </a:solidFill>
                <a:latin typeface="Calibri"/>
                <a:ea typeface="Calibri"/>
                <a:cs typeface="Calibri"/>
                <a:sym typeface="Calibri"/>
              </a:rPr>
              <a:t> Office or state commission designated to investigate fair housing violations.</a:t>
            </a:r>
            <a:endParaRPr/>
          </a:p>
          <a:p>
            <a:pPr indent="0" lvl="2" marL="91440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FIND your local </a:t>
            </a:r>
            <a:r>
              <a:rPr b="1" i="0" lang="en-US" sz="1000" u="none" cap="none" strike="noStrike">
                <a:solidFill>
                  <a:schemeClr val="dk1"/>
                </a:solidFill>
                <a:latin typeface="Calibri"/>
                <a:ea typeface="Calibri"/>
                <a:cs typeface="Calibri"/>
                <a:sym typeface="Calibri"/>
              </a:rPr>
              <a:t>HUD</a:t>
            </a:r>
            <a:r>
              <a:rPr b="0" i="0" lang="en-US" sz="1000" u="none" cap="none" strike="noStrike">
                <a:solidFill>
                  <a:schemeClr val="dk1"/>
                </a:solidFill>
                <a:latin typeface="Calibri"/>
                <a:ea typeface="Calibri"/>
                <a:cs typeface="Calibri"/>
                <a:sym typeface="Calibri"/>
              </a:rPr>
              <a:t> office by visiting </a:t>
            </a:r>
            <a:r>
              <a:rPr b="0" i="0" lang="en-US" sz="1000" u="sng" cap="none" strike="noStrike">
                <a:solidFill>
                  <a:schemeClr val="hlink"/>
                </a:solidFill>
                <a:latin typeface="Calibri"/>
                <a:ea typeface="Calibri"/>
                <a:cs typeface="Calibri"/>
                <a:sym typeface="Calibri"/>
                <a:hlinkClick r:id="rId2"/>
              </a:rPr>
              <a:t>https://www.hud.gov/program_offices/fair_housing_equal_opp/</a:t>
            </a:r>
            <a:r>
              <a:rPr b="0" i="0" lang="en-US" sz="1000" u="none" cap="none" strike="noStrike">
                <a:solidFill>
                  <a:schemeClr val="dk1"/>
                </a:solidFill>
                <a:latin typeface="Calibri"/>
                <a:ea typeface="Calibri"/>
                <a:cs typeface="Calibri"/>
                <a:sym typeface="Calibri"/>
              </a:rPr>
              <a:t> </a:t>
            </a:r>
            <a:endParaRPr/>
          </a:p>
          <a:p>
            <a:pPr indent="0" lvl="2" marL="91440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FIND your state’s fair housing commission by visiting </a:t>
            </a:r>
            <a:r>
              <a:rPr b="0" i="0" lang="en-US" sz="1000" u="sng" cap="none" strike="noStrike">
                <a:solidFill>
                  <a:schemeClr val="hlink"/>
                </a:solidFill>
                <a:latin typeface="Calibri"/>
                <a:ea typeface="Calibri"/>
                <a:cs typeface="Calibri"/>
                <a:sym typeface="Calibri"/>
                <a:hlinkClick r:id="rId3"/>
              </a:rPr>
              <a:t>https://www.nolo.com/legal-encyclopedia/state-fair-housing-agencies.html</a:t>
            </a:r>
            <a:r>
              <a:rPr b="0" i="0" lang="en-US" sz="1000" u="none" cap="none" strike="noStrike">
                <a:solidFill>
                  <a:schemeClr val="dk1"/>
                </a:solidFill>
                <a:latin typeface="Calibri"/>
                <a:ea typeface="Calibri"/>
                <a:cs typeface="Calibri"/>
                <a:sym typeface="Calibri"/>
              </a:rPr>
              <a:t>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more information, see Toolkit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u="none" cap="none" strike="noStrike">
                <a:solidFill>
                  <a:schemeClr val="dk1"/>
                </a:solidFill>
                <a:latin typeface="Helvetica Neue"/>
                <a:ea typeface="Helvetica Neue"/>
                <a:cs typeface="Helvetica Neue"/>
                <a:sym typeface="Helvetica Neue"/>
              </a:rPr>
              <a:t>If you have a criminal record, you are not alone! Today, anywhere between 70 and 100 million, or as many as 1 in 3, people in America have a criminal record. </a:t>
            </a:r>
            <a:endParaRPr b="0" i="0" sz="10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0" i="0" lang="en-US" sz="1000" u="none" cap="none" strike="noStrike">
                <a:solidFill>
                  <a:schemeClr val="dk1"/>
                </a:solidFill>
                <a:latin typeface="Helvetica Neue"/>
                <a:ea typeface="Helvetica Neue"/>
                <a:cs typeface="Helvetica Neue"/>
                <a:sym typeface="Helvetica Neue"/>
              </a:rPr>
              <a:t>Among other barriers to reentry, people with records face an increased risk of housing insecurity and homelessness. On a single night in 2017, over 500,000 people were experiencing homelessness in the United States. </a:t>
            </a:r>
            <a:endParaRPr/>
          </a:p>
          <a:p>
            <a:pPr indent="0" lvl="0" marL="0" marR="0" rtl="0" algn="l">
              <a:spcBef>
                <a:spcPts val="0"/>
              </a:spcBef>
              <a:spcAft>
                <a:spcPts val="0"/>
              </a:spcAft>
              <a:buNone/>
            </a:pPr>
            <a:r>
              <a:t/>
            </a:r>
            <a:endParaRPr b="0" i="0" sz="10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0" i="0" lang="en-US" sz="1000" u="none" cap="none" strike="noStrike">
                <a:solidFill>
                  <a:schemeClr val="dk1"/>
                </a:solidFill>
                <a:latin typeface="Helvetica Neue"/>
                <a:ea typeface="Helvetica Neue"/>
                <a:cs typeface="Helvetica Neue"/>
                <a:sym typeface="Helvetica Neue"/>
              </a:rPr>
              <a:t>40.6 million Americans live at or below the poverty line, but all 50 states and the District of Columbia have a lack of affordable housing. There are only 55 available units for every 100 very low-income households and only 35 available units for every 100 extremely low-income households. </a:t>
            </a:r>
            <a:endParaRPr/>
          </a:p>
          <a:p>
            <a:pPr indent="0" lvl="0" marL="0" marR="0" rtl="0" algn="l">
              <a:spcBef>
                <a:spcPts val="0"/>
              </a:spcBef>
              <a:spcAft>
                <a:spcPts val="0"/>
              </a:spcAft>
              <a:buNone/>
            </a:pPr>
            <a:r>
              <a:t/>
            </a:r>
            <a:endParaRPr b="1" i="0" sz="10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1" i="0" lang="en-US" sz="1000" u="none" cap="none" strike="noStrike">
                <a:solidFill>
                  <a:schemeClr val="dk1"/>
                </a:solidFill>
                <a:latin typeface="Helvetica Neue"/>
                <a:ea typeface="Helvetica Neue"/>
                <a:cs typeface="Helvetica Neue"/>
                <a:sym typeface="Helvetica Neue"/>
              </a:rPr>
              <a:t>In addition to the scarcity of affordable housing, criminal records create additional barriers to securing safe and secure housing. And people of color are disproportionately represented in both prison and in our homeless population.</a:t>
            </a:r>
            <a:endParaRPr/>
          </a:p>
          <a:p>
            <a:pPr indent="0" lvl="0" marL="0" marR="0" rtl="0" algn="l">
              <a:spcBef>
                <a:spcPts val="0"/>
              </a:spcBef>
              <a:spcAft>
                <a:spcPts val="0"/>
              </a:spcAft>
              <a:buNone/>
            </a:pPr>
            <a:r>
              <a:t/>
            </a:r>
            <a:endParaRPr b="0" i="0" sz="1000" u="none" cap="none" strike="noStrike">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The rate of incarceration in state and federal prisons is: </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1,608 per 100,000 for African-Americans</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856 per 100,000 for Hispanics or Latinos</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274 per 100,000 for Whites</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41% of those experiencing homelessness - or 224,937 individuals - were African American </a:t>
            </a:r>
            <a:endParaRPr/>
          </a:p>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22% - 119,419 individuals – were Hispanic or Latino.</a:t>
            </a:r>
            <a:r>
              <a:rPr b="0" baseline="30000" i="0" lang="en-US" sz="1000" u="none" cap="none" strike="noStrike">
                <a:solidFill>
                  <a:schemeClr val="dk1"/>
                </a:solidFill>
                <a:latin typeface="Calibri"/>
                <a:ea typeface="Calibri"/>
                <a:cs typeface="Calibri"/>
                <a:sym typeface="Calibri"/>
              </a:rPr>
              <a:t> </a:t>
            </a:r>
            <a:endParaRPr b="0" i="0" sz="10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more information, see Toolkit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0" i="0" sz="1200" u="none" cap="none" strike="noStrik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See Toolkit for more detailed information + contact details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following national resources are good places to start if you’re looking for more information on fair housing - including trust-worth fair housing and free legal services organizations in your community.</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See Toolkit for more detailed information + contact details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more information, see Toolkit</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Helvetica Neue"/>
              <a:buNone/>
            </a:pPr>
            <a:r>
              <a:rPr b="1" i="0" lang="en-US" sz="1000" u="none" cap="none" strike="noStrike">
                <a:solidFill>
                  <a:schemeClr val="dk1"/>
                </a:solidFill>
                <a:latin typeface="Helvetica Neue"/>
                <a:ea typeface="Helvetica Neue"/>
                <a:cs typeface="Helvetica Neue"/>
                <a:sym typeface="Helvetica Neue"/>
              </a:rPr>
              <a:t>OVERVIEW</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b="0" i="0" lang="en-US" sz="1000" u="none" cap="none" strike="noStrike">
                <a:solidFill>
                  <a:schemeClr val="dk1"/>
                </a:solidFill>
                <a:latin typeface="Helvetica Neue"/>
                <a:ea typeface="Helvetica Neue"/>
                <a:cs typeface="Helvetica Neue"/>
                <a:sym typeface="Helvetica Neue"/>
              </a:rPr>
              <a:t>In this training, you will learn:</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chemeClr val="dk1"/>
              </a:solidFill>
              <a:latin typeface="Helvetica Neue"/>
              <a:ea typeface="Helvetica Neue"/>
              <a:cs typeface="Helvetica Neue"/>
              <a:sym typeface="Helvetica Neue"/>
            </a:endParaRPr>
          </a:p>
          <a:p>
            <a:pPr indent="-171450" lvl="0" marL="17145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Helvetica Neue"/>
                <a:ea typeface="Helvetica Neue"/>
                <a:cs typeface="Helvetica Neue"/>
                <a:sym typeface="Helvetica Neue"/>
              </a:rPr>
              <a:t>More about the different types of housing that are available, including the difference between </a:t>
            </a:r>
            <a:r>
              <a:rPr b="1" i="0" lang="en-US" sz="1000" u="none" cap="none" strike="noStrike">
                <a:solidFill>
                  <a:schemeClr val="dk1"/>
                </a:solidFill>
                <a:latin typeface="Helvetica Neue"/>
                <a:ea typeface="Helvetica Neue"/>
                <a:cs typeface="Helvetica Neue"/>
                <a:sym typeface="Helvetica Neue"/>
              </a:rPr>
              <a:t>private</a:t>
            </a:r>
            <a:r>
              <a:rPr b="0" i="0" lang="en-US" sz="1000" u="none" cap="none" strike="noStrike">
                <a:solidFill>
                  <a:schemeClr val="dk1"/>
                </a:solidFill>
                <a:latin typeface="Helvetica Neue"/>
                <a:ea typeface="Helvetica Neue"/>
                <a:cs typeface="Helvetica Neue"/>
                <a:sym typeface="Helvetica Neue"/>
              </a:rPr>
              <a:t> and </a:t>
            </a:r>
            <a:r>
              <a:rPr b="1" i="0" lang="en-US" sz="1000" u="none" cap="none" strike="noStrike">
                <a:solidFill>
                  <a:schemeClr val="dk1"/>
                </a:solidFill>
                <a:latin typeface="Helvetica Neue"/>
                <a:ea typeface="Helvetica Neue"/>
                <a:cs typeface="Helvetica Neue"/>
                <a:sym typeface="Helvetica Neue"/>
              </a:rPr>
              <a:t>federally assisted / publicly owned housing</a:t>
            </a:r>
            <a:r>
              <a:rPr b="0" i="0" lang="en-US" sz="1000" u="none" cap="none" strike="noStrike">
                <a:solidFill>
                  <a:schemeClr val="dk1"/>
                </a:solidFill>
                <a:latin typeface="Helvetica Neue"/>
                <a:ea typeface="Helvetica Neue"/>
                <a:cs typeface="Helvetica Neue"/>
                <a:sym typeface="Helvetica Neue"/>
              </a:rPr>
              <a:t>, and the three main types of federally assisted housing: </a:t>
            </a:r>
            <a:r>
              <a:rPr b="1" i="0" lang="en-US" sz="1000" u="none" cap="none" strike="noStrike">
                <a:solidFill>
                  <a:schemeClr val="dk1"/>
                </a:solidFill>
                <a:latin typeface="Helvetica Neue"/>
                <a:ea typeface="Helvetica Neue"/>
                <a:cs typeface="Helvetica Neue"/>
                <a:sym typeface="Helvetica Neue"/>
              </a:rPr>
              <a:t>the public housing program</a:t>
            </a:r>
            <a:r>
              <a:rPr b="0" i="0" lang="en-US" sz="1000" u="none" cap="none" strike="noStrike">
                <a:solidFill>
                  <a:schemeClr val="dk1"/>
                </a:solidFill>
                <a:latin typeface="Helvetica Neue"/>
                <a:ea typeface="Helvetica Neue"/>
                <a:cs typeface="Helvetica Neue"/>
                <a:sym typeface="Helvetica Neue"/>
              </a:rPr>
              <a:t>, the </a:t>
            </a:r>
            <a:r>
              <a:rPr b="1" i="0" lang="en-US" sz="1000" u="none" cap="none" strike="noStrike">
                <a:solidFill>
                  <a:schemeClr val="dk1"/>
                </a:solidFill>
                <a:latin typeface="Helvetica Neue"/>
                <a:ea typeface="Helvetica Neue"/>
                <a:cs typeface="Helvetica Neue"/>
                <a:sym typeface="Helvetica Neue"/>
              </a:rPr>
              <a:t>housing choice voucher program</a:t>
            </a:r>
            <a:r>
              <a:rPr b="0" i="0" lang="en-US" sz="1000" u="none" cap="none" strike="noStrike">
                <a:solidFill>
                  <a:schemeClr val="dk1"/>
                </a:solidFill>
                <a:latin typeface="Helvetica Neue"/>
                <a:ea typeface="Helvetica Neue"/>
                <a:cs typeface="Helvetica Neue"/>
                <a:sym typeface="Helvetica Neue"/>
              </a:rPr>
              <a:t>, and the </a:t>
            </a:r>
            <a:r>
              <a:rPr b="1" i="0" lang="en-US" sz="1000" u="none" cap="none" strike="noStrike">
                <a:solidFill>
                  <a:schemeClr val="dk1"/>
                </a:solidFill>
                <a:latin typeface="Helvetica Neue"/>
                <a:ea typeface="Helvetica Neue"/>
                <a:cs typeface="Helvetica Neue"/>
                <a:sym typeface="Helvetica Neue"/>
              </a:rPr>
              <a:t>project-based section 8 rental assistance program</a:t>
            </a:r>
            <a:r>
              <a:rPr b="0" i="0" lang="en-US" sz="1000" u="none" cap="none" strike="noStrike">
                <a:solidFill>
                  <a:schemeClr val="dk1"/>
                </a:solidFill>
                <a:latin typeface="Helvetica Neue"/>
                <a:ea typeface="Helvetica Neue"/>
                <a:cs typeface="Helvetica Neue"/>
                <a:sym typeface="Helvetica Neue"/>
              </a:rPr>
              <a:t>.</a:t>
            </a:r>
            <a:endParaRPr/>
          </a:p>
          <a:p>
            <a:pPr indent="-107950" lvl="0" marL="17145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Helvetica Neue"/>
              <a:ea typeface="Helvetica Neue"/>
              <a:cs typeface="Helvetica Neue"/>
              <a:sym typeface="Helvetica Neue"/>
            </a:endParaRPr>
          </a:p>
          <a:p>
            <a:pPr indent="-171450" lvl="0" marL="17145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Helvetica Neue"/>
                <a:ea typeface="Helvetica Neue"/>
                <a:cs typeface="Helvetica Neue"/>
                <a:sym typeface="Helvetica Neue"/>
              </a:rPr>
              <a:t>About your right </a:t>
            </a:r>
            <a:r>
              <a:rPr b="0" i="0" lang="en-US" sz="1000" u="sng" cap="none" strike="noStrike">
                <a:solidFill>
                  <a:schemeClr val="dk1"/>
                </a:solidFill>
                <a:latin typeface="Helvetica Neue"/>
                <a:ea typeface="Helvetica Neue"/>
                <a:cs typeface="Helvetica Neue"/>
                <a:sym typeface="Helvetica Neue"/>
              </a:rPr>
              <a:t>not</a:t>
            </a:r>
            <a:r>
              <a:rPr b="0" i="0" lang="en-US" sz="1000" u="none" cap="none" strike="noStrike">
                <a:solidFill>
                  <a:schemeClr val="dk1"/>
                </a:solidFill>
                <a:latin typeface="Helvetica Neue"/>
                <a:ea typeface="Helvetica Neue"/>
                <a:cs typeface="Helvetica Neue"/>
                <a:sym typeface="Helvetica Neue"/>
              </a:rPr>
              <a:t> to be discriminated against when you apply to housing, your right to </a:t>
            </a:r>
            <a:r>
              <a:rPr b="1" i="0" lang="en-US" sz="1000" u="none" cap="none" strike="noStrike">
                <a:solidFill>
                  <a:schemeClr val="dk1"/>
                </a:solidFill>
                <a:latin typeface="Helvetica Neue"/>
                <a:ea typeface="Helvetica Neue"/>
                <a:cs typeface="Helvetica Neue"/>
                <a:sym typeface="Helvetica Neue"/>
              </a:rPr>
              <a:t>reasonable accommodations </a:t>
            </a:r>
            <a:r>
              <a:rPr b="0" i="0" lang="en-US" sz="1000" u="none" cap="none" strike="noStrike">
                <a:solidFill>
                  <a:schemeClr val="dk1"/>
                </a:solidFill>
                <a:latin typeface="Helvetica Neue"/>
                <a:ea typeface="Helvetica Neue"/>
                <a:cs typeface="Helvetica Neue"/>
                <a:sym typeface="Helvetica Neue"/>
              </a:rPr>
              <a:t>if you have a disability, and how your criminal record may impact your ability to get housing in certain federally assisted housing. </a:t>
            </a:r>
            <a:endParaRPr/>
          </a:p>
          <a:p>
            <a:pPr indent="-107950" lvl="0" marL="17145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Helvetica Neue"/>
              <a:ea typeface="Helvetica Neue"/>
              <a:cs typeface="Helvetica Neue"/>
              <a:sym typeface="Helvetica Neue"/>
            </a:endParaRPr>
          </a:p>
          <a:p>
            <a:pPr indent="-171450" lvl="0" marL="17145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Helvetica Neue"/>
                <a:ea typeface="Helvetica Neue"/>
                <a:cs typeface="Helvetica Neue"/>
                <a:sym typeface="Helvetica Neue"/>
              </a:rPr>
              <a:t>How and when a landlord can access information about your background</a:t>
            </a:r>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Helvetica Neue"/>
              <a:ea typeface="Helvetica Neue"/>
              <a:cs typeface="Helvetica Neue"/>
              <a:sym typeface="Helvetica Neue"/>
            </a:endParaRPr>
          </a:p>
          <a:p>
            <a:pPr indent="-171450" lvl="0" marL="17145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Helvetica Neue"/>
                <a:ea typeface="Helvetica Neue"/>
                <a:cs typeface="Helvetica Neue"/>
                <a:sym typeface="Helvetica Neue"/>
              </a:rPr>
              <a:t>What you can do if you think information in your background is incorrect or is being used to illegally discriminate against you. </a:t>
            </a:r>
            <a:endParaRPr/>
          </a:p>
          <a:p>
            <a:pPr indent="-107950" lvl="0" marL="17145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Helvetica Neue"/>
                <a:ea typeface="Helvetica Neue"/>
                <a:cs typeface="Helvetica Neue"/>
                <a:sym typeface="Helvetica Neue"/>
              </a:rPr>
              <a:t>This training follows the same structure – and covers most, but not all, of the information in Root &amp; Rebound’s National Fair Chance Housing Toolkit. We recommend that you download this free Toolkit after this presentation.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Helvetica Neue"/>
              <a:buNone/>
            </a:pPr>
            <a:r>
              <a:rPr b="0" i="0" lang="en-US" sz="1200" u="none" cap="none" strike="noStrike">
                <a:solidFill>
                  <a:schemeClr val="dk1"/>
                </a:solidFill>
                <a:latin typeface="Helvetica Neue"/>
                <a:ea typeface="Helvetica Neue"/>
                <a:cs typeface="Helvetica Neue"/>
                <a:sym typeface="Helvetica Neue"/>
              </a:rPr>
              <a:t>In addition, at the end of the presentation are slides listing a Checklist of Action Steps you can take as you’re looking for housing or to do if you run into problems because of your record, as well as a list of contact information for other organizations working on these issues in the country. This information is also found in the Toolkit.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4c3ee18ef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44c3ee18ef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Helvetica Neue"/>
              <a:buNone/>
            </a:pPr>
            <a:r>
              <a:rPr b="0" i="0" lang="en-US" sz="1200" u="none" cap="none" strike="noStrike">
                <a:solidFill>
                  <a:schemeClr val="dk1"/>
                </a:solidFill>
                <a:latin typeface="Helvetica Neue"/>
                <a:ea typeface="Helvetica Neue"/>
                <a:cs typeface="Helvetica Neue"/>
                <a:sym typeface="Helvetica Neue"/>
              </a:rPr>
              <a:t>In addition, at the end of the presentation are slides listing a Checklist of Action Steps you can take as you’re looking for housing or to do if you run into problems because of your record, as well as a list of contact information for other organizations working on these issues in the country. This information is also found in the Toolkit.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Helvetica Neue"/>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2c284c647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42c284c647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5"/>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7" name="Google Shape;37;p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6"/>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6"/>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rootandrebound.or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lsc.gov/what-legal-aid/find-legal-aid" TargetMode="External"/><Relationship Id="rId4" Type="http://schemas.openxmlformats.org/officeDocument/2006/relationships/hyperlink" Target="https://www.hud.gov/program_offices/fair_housing_equal_opp/" TargetMode="External"/><Relationship Id="rId5" Type="http://schemas.openxmlformats.org/officeDocument/2006/relationships/hyperlink" Target="https://www.nolo.com/legal-encyclopedia/state-fair-housing-agencies.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png"/><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hirenetwork.org/" TargetMode="External"/><Relationship Id="rId4" Type="http://schemas.openxmlformats.org/officeDocument/2006/relationships/hyperlink" Target="mailto:hirenetworkinfo@lac.org" TargetMode="External"/><Relationship Id="rId9" Type="http://schemas.openxmlformats.org/officeDocument/2006/relationships/hyperlink" Target="http://www.findlegalhelp.org/" TargetMode="External"/><Relationship Id="rId5" Type="http://schemas.openxmlformats.org/officeDocument/2006/relationships/hyperlink" Target="http://www.hud.gov.program_offices/field_policy_mgt/localoffices" TargetMode="External"/><Relationship Id="rId6" Type="http://schemas.openxmlformats.org/officeDocument/2006/relationships/hyperlink" Target="mailto:info@equalrightscenter.org" TargetMode="External"/><Relationship Id="rId7" Type="http://schemas.openxmlformats.org/officeDocument/2006/relationships/hyperlink" Target="http://www.lsc.gov/what-legal-aid/find-legal-aid" TargetMode="External"/><Relationship Id="rId8" Type="http://schemas.openxmlformats.org/officeDocument/2006/relationships/hyperlink" Target="http://www.aclu.org/" TargetMode="External"/></Relationships>
</file>

<file path=ppt/slides/_rels/slide43.xml.rels><?xml version="1.0" encoding="UTF-8" standalone="yes"?><Relationships xmlns="http://schemas.openxmlformats.org/package/2006/relationships"><Relationship Id="rId11" Type="http://schemas.openxmlformats.org/officeDocument/2006/relationships/hyperlink" Target="http://www.relmanlaw.com/" TargetMode="External"/><Relationship Id="rId10" Type="http://schemas.openxmlformats.org/officeDocument/2006/relationships/hyperlink" Target="http://www.lsc.gov/what-legal-aid/find-legal-aid" TargetMode="External"/><Relationship Id="rId13" Type="http://schemas.openxmlformats.org/officeDocument/2006/relationships/hyperlink" Target="http://www.aclu.org/" TargetMode="External"/><Relationship Id="rId12" Type="http://schemas.openxmlformats.org/officeDocument/2006/relationships/hyperlink" Target="mailto:info@relmanlaw.com" TargetMode="External"/><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hirenetwork.org/" TargetMode="External"/><Relationship Id="rId4" Type="http://schemas.openxmlformats.org/officeDocument/2006/relationships/hyperlink" Target="mailto:hirenetworkinfo@lac.org" TargetMode="External"/><Relationship Id="rId9" Type="http://schemas.openxmlformats.org/officeDocument/2006/relationships/hyperlink" Target="http://www.nhlp.org/" TargetMode="External"/><Relationship Id="rId15" Type="http://schemas.openxmlformats.org/officeDocument/2006/relationships/hyperlink" Target="http://www.findlegalhelp.org/" TargetMode="External"/><Relationship Id="rId14" Type="http://schemas.openxmlformats.org/officeDocument/2006/relationships/hyperlink" Target="http://www.naacpldf.org/" TargetMode="External"/><Relationship Id="rId5" Type="http://schemas.openxmlformats.org/officeDocument/2006/relationships/hyperlink" Target="http://www.povertylaw.org/" TargetMode="External"/><Relationship Id="rId6" Type="http://schemas.openxmlformats.org/officeDocument/2006/relationships/hyperlink" Target="mailto:info@povertylaw.org" TargetMode="External"/><Relationship Id="rId7" Type="http://schemas.openxmlformats.org/officeDocument/2006/relationships/hyperlink" Target="http://www.vera.org/" TargetMode="External"/><Relationship Id="rId8" Type="http://schemas.openxmlformats.org/officeDocument/2006/relationships/hyperlink" Target="mailto:contactvera@vera.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www.rootandrebound.or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hyperlink" Target="http://www.rootandrebound.org/" TargetMode="External"/><Relationship Id="rId4" Type="http://schemas.openxmlformats.org/officeDocument/2006/relationships/image" Target="../media/image1.png"/><Relationship Id="rId5" Type="http://schemas.openxmlformats.org/officeDocument/2006/relationships/hyperlink" Target="mailto:info@rootandrebound.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6C013"/>
        </a:solidFill>
      </p:bgPr>
    </p:bg>
    <p:spTree>
      <p:nvGrpSpPr>
        <p:cNvPr id="87" name="Shape 87"/>
        <p:cNvGrpSpPr/>
        <p:nvPr/>
      </p:nvGrpSpPr>
      <p:grpSpPr>
        <a:xfrm>
          <a:off x="0" y="0"/>
          <a:ext cx="0" cy="0"/>
          <a:chOff x="0" y="0"/>
          <a:chExt cx="0" cy="0"/>
        </a:xfrm>
      </p:grpSpPr>
      <p:sp>
        <p:nvSpPr>
          <p:cNvPr id="88" name="Google Shape;88;p13"/>
          <p:cNvSpPr txBox="1"/>
          <p:nvPr>
            <p:ph type="ctrTitle"/>
          </p:nvPr>
        </p:nvSpPr>
        <p:spPr>
          <a:xfrm>
            <a:off x="520100" y="1339750"/>
            <a:ext cx="11316300" cy="11523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7400"/>
              <a:buFont typeface="Helvetica Neue"/>
              <a:buNone/>
            </a:pPr>
            <a:r>
              <a:rPr b="1" i="0" lang="en-US" sz="7400" u="none" cap="none" strike="noStrike">
                <a:solidFill>
                  <a:schemeClr val="lt1"/>
                </a:solidFill>
                <a:latin typeface="Helvetica Neue"/>
                <a:ea typeface="Helvetica Neue"/>
                <a:cs typeface="Helvetica Neue"/>
                <a:sym typeface="Helvetica Neue"/>
              </a:rPr>
              <a:t>FAIR CHANCE HOUSING</a:t>
            </a:r>
            <a:endParaRPr/>
          </a:p>
        </p:txBody>
      </p:sp>
      <p:sp>
        <p:nvSpPr>
          <p:cNvPr id="89" name="Google Shape;89;p13"/>
          <p:cNvSpPr txBox="1"/>
          <p:nvPr>
            <p:ph idx="1" type="subTitle"/>
          </p:nvPr>
        </p:nvSpPr>
        <p:spPr>
          <a:xfrm>
            <a:off x="621700" y="2595775"/>
            <a:ext cx="11113200" cy="1282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E6C013"/>
              </a:buClr>
              <a:buSzPts val="2200"/>
              <a:buFont typeface="Arial"/>
              <a:buNone/>
            </a:pPr>
            <a:r>
              <a:rPr b="1" i="0" lang="en-US" sz="3600" u="none" cap="none" strike="noStrike">
                <a:solidFill>
                  <a:srgbClr val="00B0F0"/>
                </a:solidFill>
                <a:latin typeface="Helvetica Neue"/>
                <a:ea typeface="Helvetica Neue"/>
                <a:cs typeface="Helvetica Neue"/>
                <a:sym typeface="Helvetica Neue"/>
              </a:rPr>
              <a:t>KNOW YOUR RIGHTS WHEN APPLYING TO HOUSING WITH A RECORD</a:t>
            </a:r>
            <a:endParaRPr sz="3600">
              <a:solidFill>
                <a:srgbClr val="00B0F0"/>
              </a:solidFill>
            </a:endParaRPr>
          </a:p>
        </p:txBody>
      </p:sp>
      <p:pic>
        <p:nvPicPr>
          <p:cNvPr descr="Root &amp; Rebound" id="90" name="Google Shape;90;p13">
            <a:hlinkClick r:id="rId3"/>
          </p:cNvPr>
          <p:cNvPicPr preferRelativeResize="0"/>
          <p:nvPr/>
        </p:nvPicPr>
        <p:blipFill rotWithShape="1">
          <a:blip r:embed="rId4">
            <a:alphaModFix/>
          </a:blip>
          <a:srcRect b="0" l="0" r="0" t="0"/>
          <a:stretch/>
        </p:blipFill>
        <p:spPr>
          <a:xfrm>
            <a:off x="4403355" y="4817297"/>
            <a:ext cx="3420731" cy="1557848"/>
          </a:xfrm>
          <a:prstGeom prst="rect">
            <a:avLst/>
          </a:prstGeom>
          <a:noFill/>
          <a:ln>
            <a:noFill/>
          </a:ln>
        </p:spPr>
      </p:pic>
      <p:sp>
        <p:nvSpPr>
          <p:cNvPr id="91" name="Google Shape;91;p13"/>
          <p:cNvSpPr txBox="1"/>
          <p:nvPr>
            <p:ph idx="1" type="subTitle"/>
          </p:nvPr>
        </p:nvSpPr>
        <p:spPr>
          <a:xfrm>
            <a:off x="9826400" y="6375150"/>
            <a:ext cx="2302800" cy="388800"/>
          </a:xfrm>
          <a:prstGeom prst="rect">
            <a:avLst/>
          </a:prstGeom>
          <a:solidFill>
            <a:srgbClr val="E6C0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E6C013"/>
              </a:buClr>
              <a:buSzPts val="2200"/>
              <a:buFont typeface="Arial"/>
              <a:buNone/>
            </a:pPr>
            <a:r>
              <a:rPr lang="en-US" sz="1200">
                <a:solidFill>
                  <a:srgbClr val="FFFFFF"/>
                </a:solidFill>
                <a:latin typeface="Helvetica Neue"/>
                <a:ea typeface="Helvetica Neue"/>
                <a:cs typeface="Helvetica Neue"/>
                <a:sym typeface="Helvetica Neue"/>
              </a:rPr>
              <a:t>Last updated October 2018</a:t>
            </a:r>
            <a:endParaRPr sz="12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2"/>
          <p:cNvSpPr txBox="1"/>
          <p:nvPr>
            <p:ph type="title"/>
          </p:nvPr>
        </p:nvSpPr>
        <p:spPr>
          <a:xfrm>
            <a:off x="838200" y="365127"/>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Helvetica Neue"/>
              <a:buNone/>
            </a:pPr>
            <a:r>
              <a:rPr b="1" lang="en-US" sz="4800">
                <a:latin typeface="Helvetica Neue"/>
                <a:ea typeface="Helvetica Neue"/>
                <a:cs typeface="Helvetica Neue"/>
                <a:sym typeface="Helvetica Neue"/>
              </a:rPr>
              <a:t>APPLYING FOR HOUSING</a:t>
            </a:r>
            <a:endParaRPr/>
          </a:p>
        </p:txBody>
      </p:sp>
      <p:sp>
        <p:nvSpPr>
          <p:cNvPr id="165" name="Google Shape;165;p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228593" marR="0" rtl="0" algn="l">
              <a:lnSpc>
                <a:spcPct val="80000"/>
              </a:lnSpc>
              <a:spcBef>
                <a:spcPts val="1000"/>
              </a:spcBef>
              <a:spcAft>
                <a:spcPts val="0"/>
              </a:spcAft>
              <a:buNone/>
            </a:pPr>
            <a:r>
              <a:rPr b="1" lang="en-US" sz="3515">
                <a:solidFill>
                  <a:srgbClr val="E6C013"/>
                </a:solidFill>
              </a:rPr>
              <a:t>STEP ONE:</a:t>
            </a:r>
            <a:r>
              <a:rPr lang="en-US" sz="3515"/>
              <a:t> Know your rights BEFORE you apply!</a:t>
            </a:r>
            <a:endParaRPr sz="3515"/>
          </a:p>
          <a:p>
            <a:pPr indent="0" lvl="0" marL="228593" marR="0" rtl="0" algn="l">
              <a:lnSpc>
                <a:spcPct val="80000"/>
              </a:lnSpc>
              <a:spcBef>
                <a:spcPts val="1000"/>
              </a:spcBef>
              <a:spcAft>
                <a:spcPts val="0"/>
              </a:spcAft>
              <a:buNone/>
            </a:pPr>
            <a:r>
              <a:rPr b="1" lang="en-US" sz="3515">
                <a:solidFill>
                  <a:srgbClr val="E6C013"/>
                </a:solidFill>
              </a:rPr>
              <a:t>STEP TWO:</a:t>
            </a:r>
            <a:r>
              <a:rPr lang="en-US" sz="3515"/>
              <a:t> Find out who to apply to (Public Housing Agency for federally assisted housing, or directly to private housing).</a:t>
            </a:r>
            <a:endParaRPr sz="3515"/>
          </a:p>
          <a:p>
            <a:pPr indent="0" lvl="0" marL="228593" marR="0" rtl="0" algn="l">
              <a:lnSpc>
                <a:spcPct val="80000"/>
              </a:lnSpc>
              <a:spcBef>
                <a:spcPts val="1000"/>
              </a:spcBef>
              <a:spcAft>
                <a:spcPts val="0"/>
              </a:spcAft>
              <a:buNone/>
            </a:pPr>
            <a:r>
              <a:rPr b="1" lang="en-US" sz="3515">
                <a:solidFill>
                  <a:srgbClr val="E6C013"/>
                </a:solidFill>
              </a:rPr>
              <a:t>STEP THREE:</a:t>
            </a:r>
            <a:r>
              <a:rPr lang="en-US" sz="3515"/>
              <a:t> Fill out the housing application.</a:t>
            </a:r>
            <a:endParaRPr b="0" i="0" sz="2590" u="none" cap="none" strike="noStrike">
              <a:solidFill>
                <a:schemeClr val="dk1"/>
              </a:solidFill>
              <a:latin typeface="Calibri"/>
              <a:ea typeface="Calibri"/>
              <a:cs typeface="Calibri"/>
              <a:sym typeface="Calibri"/>
            </a:endParaRPr>
          </a:p>
        </p:txBody>
      </p:sp>
      <p:cxnSp>
        <p:nvCxnSpPr>
          <p:cNvPr id="166" name="Google Shape;166;p22"/>
          <p:cNvCxnSpPr/>
          <p:nvPr/>
        </p:nvCxnSpPr>
        <p:spPr>
          <a:xfrm>
            <a:off x="1559560" y="1514224"/>
            <a:ext cx="9144000" cy="0"/>
          </a:xfrm>
          <a:prstGeom prst="straightConnector1">
            <a:avLst/>
          </a:prstGeom>
          <a:noFill/>
          <a:ln cap="flat" cmpd="sng" w="50800">
            <a:solidFill>
              <a:srgbClr val="E6C013"/>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3"/>
          <p:cNvSpPr txBox="1"/>
          <p:nvPr>
            <p:ph type="title"/>
          </p:nvPr>
        </p:nvSpPr>
        <p:spPr>
          <a:xfrm>
            <a:off x="838200" y="365127"/>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Helvetica Neue"/>
              <a:buNone/>
            </a:pPr>
            <a:r>
              <a:rPr b="1" lang="en-US" sz="4800">
                <a:latin typeface="Helvetica Neue"/>
                <a:ea typeface="Helvetica Neue"/>
                <a:cs typeface="Helvetica Neue"/>
                <a:sym typeface="Helvetica Neue"/>
              </a:rPr>
              <a:t>IF YOU ARE DENIED HOUSING</a:t>
            </a:r>
            <a:endParaRPr/>
          </a:p>
        </p:txBody>
      </p:sp>
      <p:sp>
        <p:nvSpPr>
          <p:cNvPr id="172" name="Google Shape;172;p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228593" marR="0" rtl="0" algn="l">
              <a:lnSpc>
                <a:spcPct val="80000"/>
              </a:lnSpc>
              <a:spcBef>
                <a:spcPts val="1000"/>
              </a:spcBef>
              <a:spcAft>
                <a:spcPts val="0"/>
              </a:spcAft>
              <a:buNone/>
            </a:pPr>
            <a:r>
              <a:rPr b="1" lang="en-US" sz="3515">
                <a:solidFill>
                  <a:srgbClr val="E6C013"/>
                </a:solidFill>
              </a:rPr>
              <a:t>STEP ONE:</a:t>
            </a:r>
            <a:r>
              <a:rPr lang="en-US" sz="3515"/>
              <a:t> Ask why you were denied.</a:t>
            </a:r>
            <a:endParaRPr sz="3515"/>
          </a:p>
          <a:p>
            <a:pPr indent="0" lvl="0" marL="228593" marR="0" rtl="0" algn="l">
              <a:lnSpc>
                <a:spcPct val="80000"/>
              </a:lnSpc>
              <a:spcBef>
                <a:spcPts val="1000"/>
              </a:spcBef>
              <a:spcAft>
                <a:spcPts val="0"/>
              </a:spcAft>
              <a:buNone/>
            </a:pPr>
            <a:r>
              <a:rPr b="1" lang="en-US" sz="3515">
                <a:solidFill>
                  <a:srgbClr val="E6C013"/>
                </a:solidFill>
              </a:rPr>
              <a:t>STEP TWO:</a:t>
            </a:r>
            <a:r>
              <a:rPr lang="en-US" sz="3515"/>
              <a:t> If you think you were illegally denied housing:</a:t>
            </a:r>
            <a:endParaRPr sz="3515"/>
          </a:p>
          <a:p>
            <a:pPr indent="-419100" lvl="0" marL="914400" marR="0" rtl="0" algn="l">
              <a:lnSpc>
                <a:spcPct val="80000"/>
              </a:lnSpc>
              <a:spcBef>
                <a:spcPts val="1000"/>
              </a:spcBef>
              <a:spcAft>
                <a:spcPts val="0"/>
              </a:spcAft>
              <a:buSzPts val="3000"/>
              <a:buChar char="•"/>
            </a:pPr>
            <a:r>
              <a:rPr lang="en-US" sz="3000"/>
              <a:t>File a complaint to the Department of Housing and Urban Development (HUD) and your state fair housing agency;</a:t>
            </a:r>
            <a:endParaRPr sz="3000"/>
          </a:p>
          <a:p>
            <a:pPr indent="-419100" lvl="0" marL="914400" marR="0" rtl="0" algn="l">
              <a:lnSpc>
                <a:spcPct val="80000"/>
              </a:lnSpc>
              <a:spcBef>
                <a:spcPts val="0"/>
              </a:spcBef>
              <a:spcAft>
                <a:spcPts val="0"/>
              </a:spcAft>
              <a:buSzPts val="3000"/>
              <a:buChar char="•"/>
            </a:pPr>
            <a:r>
              <a:rPr lang="en-US" sz="3000"/>
              <a:t>Contact a lawyer; and/or</a:t>
            </a:r>
            <a:endParaRPr sz="3000"/>
          </a:p>
          <a:p>
            <a:pPr indent="-419100" lvl="0" marL="914400" marR="0" rtl="0" algn="l">
              <a:lnSpc>
                <a:spcPct val="80000"/>
              </a:lnSpc>
              <a:spcBef>
                <a:spcPts val="0"/>
              </a:spcBef>
              <a:spcAft>
                <a:spcPts val="0"/>
              </a:spcAft>
              <a:buSzPts val="3000"/>
              <a:buChar char="•"/>
            </a:pPr>
            <a:r>
              <a:rPr lang="en-US" sz="3000"/>
              <a:t>If you were denied federal housing: ask for a review hearing.</a:t>
            </a:r>
            <a:endParaRPr b="0" i="0" sz="3000" u="none" cap="none" strike="noStrike">
              <a:solidFill>
                <a:schemeClr val="dk1"/>
              </a:solidFill>
              <a:latin typeface="Calibri"/>
              <a:ea typeface="Calibri"/>
              <a:cs typeface="Calibri"/>
              <a:sym typeface="Calibri"/>
            </a:endParaRPr>
          </a:p>
        </p:txBody>
      </p:sp>
      <p:cxnSp>
        <p:nvCxnSpPr>
          <p:cNvPr id="173" name="Google Shape;173;p23"/>
          <p:cNvCxnSpPr/>
          <p:nvPr/>
        </p:nvCxnSpPr>
        <p:spPr>
          <a:xfrm>
            <a:off x="1559560" y="1514224"/>
            <a:ext cx="9144000" cy="0"/>
          </a:xfrm>
          <a:prstGeom prst="straightConnector1">
            <a:avLst/>
          </a:prstGeom>
          <a:noFill/>
          <a:ln cap="flat" cmpd="sng" w="50800">
            <a:solidFill>
              <a:srgbClr val="E6C013"/>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4"/>
          <p:cNvSpPr txBox="1"/>
          <p:nvPr>
            <p:ph type="title"/>
          </p:nvPr>
        </p:nvSpPr>
        <p:spPr>
          <a:xfrm>
            <a:off x="838200" y="365127"/>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Helvetica Neue"/>
              <a:buNone/>
            </a:pPr>
            <a:r>
              <a:rPr b="1" lang="en-US" sz="4800">
                <a:latin typeface="Helvetica Neue"/>
                <a:ea typeface="Helvetica Neue"/>
                <a:cs typeface="Helvetica Neue"/>
                <a:sym typeface="Helvetica Neue"/>
              </a:rPr>
              <a:t>DECIDING ON HOUSING</a:t>
            </a:r>
            <a:endParaRPr/>
          </a:p>
        </p:txBody>
      </p:sp>
      <p:sp>
        <p:nvSpPr>
          <p:cNvPr id="179" name="Google Shape;179;p2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228593" marR="0" rtl="0" algn="l">
              <a:lnSpc>
                <a:spcPct val="80000"/>
              </a:lnSpc>
              <a:spcBef>
                <a:spcPts val="1000"/>
              </a:spcBef>
              <a:spcAft>
                <a:spcPts val="0"/>
              </a:spcAft>
              <a:buNone/>
            </a:pPr>
            <a:r>
              <a:rPr b="1" lang="en-US" sz="3515">
                <a:solidFill>
                  <a:srgbClr val="E6C013"/>
                </a:solidFill>
              </a:rPr>
              <a:t>STEP ONE:</a:t>
            </a:r>
            <a:r>
              <a:rPr lang="en-US" sz="3515"/>
              <a:t> Decide whether you need short-term/ transitional housing or permanent housing.</a:t>
            </a:r>
            <a:endParaRPr sz="3515"/>
          </a:p>
          <a:p>
            <a:pPr indent="0" lvl="0" marL="228593" marR="0" rtl="0" algn="l">
              <a:lnSpc>
                <a:spcPct val="80000"/>
              </a:lnSpc>
              <a:spcBef>
                <a:spcPts val="1000"/>
              </a:spcBef>
              <a:spcAft>
                <a:spcPts val="0"/>
              </a:spcAft>
              <a:buNone/>
            </a:pPr>
            <a:r>
              <a:rPr b="1" lang="en-US" sz="3515">
                <a:solidFill>
                  <a:srgbClr val="E6C013"/>
                </a:solidFill>
              </a:rPr>
              <a:t>STEP TWO:</a:t>
            </a:r>
            <a:r>
              <a:rPr lang="en-US" sz="3515"/>
              <a:t> Find out if you qualify for federally assisted housing.</a:t>
            </a:r>
            <a:endParaRPr sz="3515"/>
          </a:p>
          <a:p>
            <a:pPr indent="0" lvl="0" marL="228593" marR="0" rtl="0" algn="l">
              <a:lnSpc>
                <a:spcPct val="80000"/>
              </a:lnSpc>
              <a:spcBef>
                <a:spcPts val="1000"/>
              </a:spcBef>
              <a:spcAft>
                <a:spcPts val="0"/>
              </a:spcAft>
              <a:buNone/>
            </a:pPr>
            <a:r>
              <a:rPr b="1" lang="en-US" sz="3515">
                <a:solidFill>
                  <a:srgbClr val="E6C013"/>
                </a:solidFill>
              </a:rPr>
              <a:t>STEP THREE:</a:t>
            </a:r>
            <a:r>
              <a:rPr lang="en-US" sz="3515"/>
              <a:t> Look through resources for private housing seekers.</a:t>
            </a:r>
            <a:endParaRPr b="0" i="0" sz="2590" u="none" cap="none" strike="noStrike">
              <a:solidFill>
                <a:schemeClr val="dk1"/>
              </a:solidFill>
              <a:latin typeface="Calibri"/>
              <a:ea typeface="Calibri"/>
              <a:cs typeface="Calibri"/>
              <a:sym typeface="Calibri"/>
            </a:endParaRPr>
          </a:p>
        </p:txBody>
      </p:sp>
      <p:cxnSp>
        <p:nvCxnSpPr>
          <p:cNvPr id="180" name="Google Shape;180;p24"/>
          <p:cNvCxnSpPr/>
          <p:nvPr/>
        </p:nvCxnSpPr>
        <p:spPr>
          <a:xfrm>
            <a:off x="1559560" y="1514224"/>
            <a:ext cx="9144000" cy="0"/>
          </a:xfrm>
          <a:prstGeom prst="straightConnector1">
            <a:avLst/>
          </a:prstGeom>
          <a:noFill/>
          <a:ln cap="flat" cmpd="sng" w="50800">
            <a:solidFill>
              <a:srgbClr val="E6C013"/>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4" name="Shape 184"/>
        <p:cNvGrpSpPr/>
        <p:nvPr/>
      </p:nvGrpSpPr>
      <p:grpSpPr>
        <a:xfrm>
          <a:off x="0" y="0"/>
          <a:ext cx="0" cy="0"/>
          <a:chOff x="0" y="0"/>
          <a:chExt cx="0" cy="0"/>
        </a:xfrm>
      </p:grpSpPr>
      <p:sp>
        <p:nvSpPr>
          <p:cNvPr id="185" name="Google Shape;185;p25"/>
          <p:cNvSpPr txBox="1"/>
          <p:nvPr>
            <p:ph idx="1" type="subTitle"/>
          </p:nvPr>
        </p:nvSpPr>
        <p:spPr>
          <a:xfrm>
            <a:off x="4572001" y="1"/>
            <a:ext cx="7620000" cy="6858000"/>
          </a:xfrm>
          <a:prstGeom prst="rect">
            <a:avLst/>
          </a:prstGeom>
          <a:noFill/>
          <a:ln>
            <a:noFill/>
          </a:ln>
        </p:spPr>
        <p:txBody>
          <a:bodyPr anchorCtr="0" anchor="b" bIns="45700" lIns="91425" spcFirstLastPara="1" rIns="91425" wrap="square" tIns="45700">
            <a:noAutofit/>
          </a:bodyPr>
          <a:lstStyle/>
          <a:p>
            <a:pPr indent="-571486" lvl="0" marL="571486" marR="0" rtl="0" algn="l">
              <a:lnSpc>
                <a:spcPct val="90000"/>
              </a:lnSpc>
              <a:spcBef>
                <a:spcPts val="0"/>
              </a:spcBef>
              <a:spcAft>
                <a:spcPts val="0"/>
              </a:spcAft>
              <a:buClr>
                <a:srgbClr val="E6C013"/>
              </a:buClr>
              <a:buSzPts val="4160"/>
              <a:buFont typeface="Arial"/>
              <a:buChar char="•"/>
            </a:pPr>
            <a:r>
              <a:rPr b="1" i="0" lang="en-US" sz="3200" u="none" cap="none" strike="noStrike">
                <a:solidFill>
                  <a:schemeClr val="dk1"/>
                </a:solidFill>
                <a:latin typeface="Helvetica Neue"/>
                <a:ea typeface="Helvetica Neue"/>
                <a:cs typeface="Helvetica Neue"/>
                <a:sym typeface="Helvetica Neue"/>
              </a:rPr>
              <a:t>PRIVATE HOUSING</a:t>
            </a:r>
            <a:endParaRPr/>
          </a:p>
          <a:p>
            <a:pPr indent="-571486" lvl="0" marL="571486" marR="0" rtl="0" algn="l">
              <a:lnSpc>
                <a:spcPct val="90000"/>
              </a:lnSpc>
              <a:spcBef>
                <a:spcPts val="1000"/>
              </a:spcBef>
              <a:spcAft>
                <a:spcPts val="0"/>
              </a:spcAft>
              <a:buClr>
                <a:srgbClr val="E6C013"/>
              </a:buClr>
              <a:buSzPts val="4160"/>
              <a:buFont typeface="Arial"/>
              <a:buChar char="•"/>
            </a:pPr>
            <a:r>
              <a:rPr b="1" i="0" lang="en-US" sz="3200" u="none" cap="none" strike="noStrike">
                <a:solidFill>
                  <a:schemeClr val="dk1"/>
                </a:solidFill>
                <a:latin typeface="Helvetica Neue"/>
                <a:ea typeface="Helvetica Neue"/>
                <a:cs typeface="Helvetica Neue"/>
                <a:sym typeface="Helvetica Neue"/>
              </a:rPr>
              <a:t>FEDERALLY ASSISTED HOUSING</a:t>
            </a:r>
            <a:endParaRPr/>
          </a:p>
          <a:p>
            <a:pPr indent="0" lvl="0" marL="0" marR="0" rtl="0" algn="l">
              <a:lnSpc>
                <a:spcPct val="90000"/>
              </a:lnSpc>
              <a:spcBef>
                <a:spcPts val="1000"/>
              </a:spcBef>
              <a:spcAft>
                <a:spcPts val="0"/>
              </a:spcAft>
              <a:buClr>
                <a:srgbClr val="E6C013"/>
              </a:buClr>
              <a:buSzPts val="5200"/>
              <a:buFont typeface="Arial"/>
              <a:buNone/>
            </a:pPr>
            <a:r>
              <a:t/>
            </a:r>
            <a:endParaRPr b="0" i="0" sz="4000" u="none" cap="none" strike="noStrike">
              <a:solidFill>
                <a:schemeClr val="dk1"/>
              </a:solidFill>
              <a:latin typeface="Calibri"/>
              <a:ea typeface="Calibri"/>
              <a:cs typeface="Calibri"/>
              <a:sym typeface="Calibri"/>
            </a:endParaRPr>
          </a:p>
        </p:txBody>
      </p:sp>
      <p:sp>
        <p:nvSpPr>
          <p:cNvPr id="186" name="Google Shape;186;p25"/>
          <p:cNvSpPr txBox="1"/>
          <p:nvPr>
            <p:ph type="ctrTitle"/>
          </p:nvPr>
        </p:nvSpPr>
        <p:spPr>
          <a:xfrm>
            <a:off x="1" y="1"/>
            <a:ext cx="4299300" cy="6858000"/>
          </a:xfrm>
          <a:prstGeom prst="rect">
            <a:avLst/>
          </a:prstGeom>
          <a:solidFill>
            <a:srgbClr val="16A2FD"/>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Helvetica Neue"/>
              <a:buNone/>
            </a:pPr>
            <a:br>
              <a:rPr b="1" i="0" lang="en-US" sz="4000" u="none" cap="none" strike="noStrike">
                <a:solidFill>
                  <a:schemeClr val="lt1"/>
                </a:solidFill>
                <a:latin typeface="Helvetica Neue"/>
                <a:ea typeface="Helvetica Neue"/>
                <a:cs typeface="Helvetica Neue"/>
                <a:sym typeface="Helvetica Neue"/>
              </a:rPr>
            </a:br>
            <a:br>
              <a:rPr b="1" i="0" lang="en-US" sz="4000" u="none" cap="none" strike="noStrike">
                <a:solidFill>
                  <a:schemeClr val="lt1"/>
                </a:solidFill>
                <a:latin typeface="Helvetica Neue"/>
                <a:ea typeface="Helvetica Neue"/>
                <a:cs typeface="Helvetica Neue"/>
                <a:sym typeface="Helvetica Neue"/>
              </a:rPr>
            </a:br>
            <a:br>
              <a:rPr b="1" i="0" lang="en-US" sz="4000" u="none" cap="none" strike="noStrike">
                <a:solidFill>
                  <a:schemeClr val="lt1"/>
                </a:solidFill>
                <a:latin typeface="Helvetica Neue"/>
                <a:ea typeface="Helvetica Neue"/>
                <a:cs typeface="Helvetica Neue"/>
                <a:sym typeface="Helvetica Neue"/>
              </a:rPr>
            </a:br>
            <a:r>
              <a:rPr b="1" i="0" lang="en-US" sz="4000" u="none" cap="none" strike="noStrike">
                <a:solidFill>
                  <a:schemeClr val="lt1"/>
                </a:solidFill>
                <a:latin typeface="Helvetica Neue"/>
                <a:ea typeface="Helvetica Neue"/>
                <a:cs typeface="Helvetica Neue"/>
                <a:sym typeface="Helvetica Neue"/>
              </a:rPr>
              <a:t> </a:t>
            </a:r>
            <a:br>
              <a:rPr b="1" i="0" lang="en-US" sz="4000" u="none" cap="none" strike="noStrike">
                <a:solidFill>
                  <a:schemeClr val="lt1"/>
                </a:solidFill>
                <a:latin typeface="Helvetica Neue"/>
                <a:ea typeface="Helvetica Neue"/>
                <a:cs typeface="Helvetica Neue"/>
                <a:sym typeface="Helvetica Neue"/>
              </a:rPr>
            </a:br>
            <a:r>
              <a:rPr b="1" i="0" lang="en-US" sz="4800" u="none" cap="none" strike="noStrike">
                <a:solidFill>
                  <a:schemeClr val="lt1"/>
                </a:solidFill>
                <a:latin typeface="Helvetica Neue"/>
                <a:ea typeface="Helvetica Neue"/>
                <a:cs typeface="Helvetica Neue"/>
                <a:sym typeface="Helvetica Neue"/>
              </a:rPr>
              <a:t>HOUSING  TYPES</a:t>
            </a:r>
            <a:endParaRPr/>
          </a:p>
        </p:txBody>
      </p:sp>
      <p:pic>
        <p:nvPicPr>
          <p:cNvPr id="187" name="Google Shape;187;p25"/>
          <p:cNvPicPr preferRelativeResize="0"/>
          <p:nvPr/>
        </p:nvPicPr>
        <p:blipFill rotWithShape="1">
          <a:blip r:embed="rId3">
            <a:alphaModFix/>
          </a:blip>
          <a:srcRect b="0" l="0" r="0" t="0"/>
          <a:stretch/>
        </p:blipFill>
        <p:spPr>
          <a:xfrm>
            <a:off x="0" y="768096"/>
            <a:ext cx="1371600" cy="1371600"/>
          </a:xfrm>
          <a:prstGeom prst="rect">
            <a:avLst/>
          </a:prstGeom>
          <a:noFill/>
          <a:ln>
            <a:noFill/>
          </a:ln>
        </p:spPr>
      </p:pic>
      <p:pic>
        <p:nvPicPr>
          <p:cNvPr id="188" name="Google Shape;188;p25"/>
          <p:cNvPicPr preferRelativeResize="0"/>
          <p:nvPr/>
        </p:nvPicPr>
        <p:blipFill rotWithShape="1">
          <a:blip r:embed="rId4">
            <a:alphaModFix/>
          </a:blip>
          <a:srcRect b="0" l="0" r="0" t="0"/>
          <a:stretch/>
        </p:blipFill>
        <p:spPr>
          <a:xfrm>
            <a:off x="4299285" y="0"/>
            <a:ext cx="7916799" cy="4678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6C013"/>
        </a:solidFill>
      </p:bgPr>
    </p:bg>
    <p:spTree>
      <p:nvGrpSpPr>
        <p:cNvPr id="192" name="Shape 192"/>
        <p:cNvGrpSpPr/>
        <p:nvPr/>
      </p:nvGrpSpPr>
      <p:grpSpPr>
        <a:xfrm>
          <a:off x="0" y="0"/>
          <a:ext cx="0" cy="0"/>
          <a:chOff x="0" y="0"/>
          <a:chExt cx="0" cy="0"/>
        </a:xfrm>
      </p:grpSpPr>
      <p:sp>
        <p:nvSpPr>
          <p:cNvPr id="193" name="Google Shape;193;p26"/>
          <p:cNvSpPr txBox="1"/>
          <p:nvPr>
            <p:ph type="ctrTitle"/>
          </p:nvPr>
        </p:nvSpPr>
        <p:spPr>
          <a:xfrm>
            <a:off x="2" y="203200"/>
            <a:ext cx="12191999" cy="1371600"/>
          </a:xfrm>
          <a:prstGeom prst="rect">
            <a:avLst/>
          </a:prstGeom>
          <a:solidFill>
            <a:srgbClr val="E6C0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800"/>
              <a:buFont typeface="Helvetica Neue"/>
              <a:buNone/>
            </a:pPr>
            <a:r>
              <a:rPr b="1" i="0" lang="en-US" sz="4800" u="none" cap="none" strike="noStrike">
                <a:solidFill>
                  <a:schemeClr val="dk1"/>
                </a:solidFill>
                <a:latin typeface="Helvetica Neue"/>
                <a:ea typeface="Helvetica Neue"/>
                <a:cs typeface="Helvetica Neue"/>
                <a:sym typeface="Helvetica Neue"/>
              </a:rPr>
              <a:t>PRIVATE HOUSING</a:t>
            </a:r>
            <a:endParaRPr/>
          </a:p>
        </p:txBody>
      </p:sp>
      <p:sp>
        <p:nvSpPr>
          <p:cNvPr id="194" name="Google Shape;194;p26"/>
          <p:cNvSpPr txBox="1"/>
          <p:nvPr>
            <p:ph idx="1" type="subTitle"/>
          </p:nvPr>
        </p:nvSpPr>
        <p:spPr>
          <a:xfrm>
            <a:off x="144379" y="1911609"/>
            <a:ext cx="12047620" cy="308681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E6C013"/>
              </a:buClr>
              <a:buSzPts val="4680"/>
              <a:buFont typeface="Arial"/>
              <a:buNone/>
            </a:pPr>
            <a:r>
              <a:rPr b="0" i="0" lang="en-US" sz="3600" u="none" cap="none" strike="noStrike">
                <a:solidFill>
                  <a:schemeClr val="dk1"/>
                </a:solidFill>
                <a:latin typeface="Calibri"/>
                <a:ea typeface="Calibri"/>
                <a:cs typeface="Calibri"/>
                <a:sym typeface="Calibri"/>
              </a:rPr>
              <a:t>…is owned and operated by a </a:t>
            </a:r>
            <a:r>
              <a:rPr b="1" i="0" lang="en-US" sz="3600" u="none" cap="none" strike="noStrike">
                <a:solidFill>
                  <a:srgbClr val="FFFFFF"/>
                </a:solidFill>
                <a:latin typeface="Calibri"/>
                <a:ea typeface="Calibri"/>
                <a:cs typeface="Calibri"/>
                <a:sym typeface="Calibri"/>
              </a:rPr>
              <a:t>private</a:t>
            </a:r>
            <a:r>
              <a:rPr b="1" i="0" lang="en-US" sz="3600" u="none" cap="none" strike="noStrike">
                <a:solidFill>
                  <a:srgbClr val="FFFFFF"/>
                </a:solidFill>
              </a:rPr>
              <a:t> landlord</a:t>
            </a:r>
            <a:r>
              <a:rPr b="0" i="0" lang="en-US" sz="3600" u="none" cap="none" strike="noStrike">
                <a:solidFill>
                  <a:schemeClr val="dk1"/>
                </a:solidFill>
                <a:latin typeface="Calibri"/>
                <a:ea typeface="Calibri"/>
                <a:cs typeface="Calibri"/>
                <a:sym typeface="Calibri"/>
              </a:rPr>
              <a:t> </a:t>
            </a:r>
            <a:endParaRPr/>
          </a:p>
          <a:p>
            <a:pPr indent="0" lvl="0" marL="0" marR="0" rtl="0" algn="ctr">
              <a:lnSpc>
                <a:spcPct val="90000"/>
              </a:lnSpc>
              <a:spcBef>
                <a:spcPts val="1000"/>
              </a:spcBef>
              <a:spcAft>
                <a:spcPts val="0"/>
              </a:spcAft>
              <a:buClr>
                <a:srgbClr val="E6C013"/>
              </a:buClr>
              <a:buSzPts val="4680"/>
              <a:buFont typeface="Arial"/>
              <a:buNone/>
            </a:pPr>
            <a:r>
              <a:rPr b="0" i="0" lang="en-US" sz="3600" u="none" cap="none" strike="noStrike">
                <a:solidFill>
                  <a:schemeClr val="dk1"/>
                </a:solidFill>
                <a:latin typeface="Calibri"/>
                <a:ea typeface="Calibri"/>
                <a:cs typeface="Calibri"/>
                <a:sym typeface="Calibri"/>
              </a:rPr>
              <a:t>(a corporation, non-profit, or individual), </a:t>
            </a:r>
            <a:r>
              <a:rPr b="1" i="0" lang="en-US" sz="3600" u="none" cap="none" strike="noStrike">
                <a:solidFill>
                  <a:schemeClr val="lt1"/>
                </a:solidFill>
                <a:latin typeface="Calibri"/>
                <a:ea typeface="Calibri"/>
                <a:cs typeface="Calibri"/>
                <a:sym typeface="Calibri"/>
              </a:rPr>
              <a:t>NOT</a:t>
            </a:r>
            <a:r>
              <a:rPr b="0" i="0" lang="en-US" sz="3600" u="none" cap="none" strike="noStrike">
                <a:solidFill>
                  <a:schemeClr val="dk1"/>
                </a:solidFill>
                <a:latin typeface="Calibri"/>
                <a:ea typeface="Calibri"/>
                <a:cs typeface="Calibri"/>
                <a:sym typeface="Calibri"/>
              </a:rPr>
              <a:t> the government.</a:t>
            </a:r>
            <a:endParaRPr/>
          </a:p>
          <a:p>
            <a:pPr indent="0" lvl="0" marL="0" marR="0" rtl="0" algn="ctr">
              <a:lnSpc>
                <a:spcPct val="90000"/>
              </a:lnSpc>
              <a:spcBef>
                <a:spcPts val="1000"/>
              </a:spcBef>
              <a:spcAft>
                <a:spcPts val="0"/>
              </a:spcAft>
              <a:buClr>
                <a:srgbClr val="E6C013"/>
              </a:buClr>
              <a:buSzPts val="468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rgbClr val="E6C013"/>
              </a:buClr>
              <a:buSzPts val="4680"/>
              <a:buFont typeface="Arial"/>
              <a:buNone/>
            </a:pPr>
            <a:r>
              <a:t/>
            </a:r>
            <a:endParaRPr b="0" i="0" sz="3600" u="none" cap="none" strike="noStrike">
              <a:solidFill>
                <a:schemeClr val="dk1"/>
              </a:solidFill>
              <a:latin typeface="Calibri"/>
              <a:ea typeface="Calibri"/>
              <a:cs typeface="Calibri"/>
              <a:sym typeface="Calibri"/>
            </a:endParaRPr>
          </a:p>
        </p:txBody>
      </p:sp>
      <p:cxnSp>
        <p:nvCxnSpPr>
          <p:cNvPr id="195" name="Google Shape;195;p26"/>
          <p:cNvCxnSpPr/>
          <p:nvPr/>
        </p:nvCxnSpPr>
        <p:spPr>
          <a:xfrm>
            <a:off x="1600200" y="1600200"/>
            <a:ext cx="9144000" cy="0"/>
          </a:xfrm>
          <a:prstGeom prst="straightConnector1">
            <a:avLst/>
          </a:prstGeom>
          <a:noFill/>
          <a:ln cap="flat" cmpd="sng" w="50800">
            <a:solidFill>
              <a:schemeClr val="lt1"/>
            </a:solidFill>
            <a:prstDash val="solid"/>
            <a:miter lim="800000"/>
            <a:headEnd len="sm" w="sm" type="none"/>
            <a:tailEnd len="sm" w="sm" type="none"/>
          </a:ln>
        </p:spPr>
      </p:cxnSp>
      <p:sp>
        <p:nvSpPr>
          <p:cNvPr id="196" name="Google Shape;196;p26"/>
          <p:cNvSpPr/>
          <p:nvPr/>
        </p:nvSpPr>
        <p:spPr>
          <a:xfrm>
            <a:off x="870283" y="3606332"/>
            <a:ext cx="11000875" cy="230832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3600">
              <a:solidFill>
                <a:schemeClr val="dk1"/>
              </a:solidFill>
              <a:latin typeface="Calibri"/>
              <a:ea typeface="Calibri"/>
              <a:cs typeface="Calibri"/>
              <a:sym typeface="Calibri"/>
            </a:endParaRPr>
          </a:p>
          <a:p>
            <a:pPr indent="0" lvl="0" marL="0" marR="0" rtl="0" algn="l">
              <a:spcBef>
                <a:spcPts val="0"/>
              </a:spcBef>
              <a:spcAft>
                <a:spcPts val="0"/>
              </a:spcAft>
              <a:buNone/>
            </a:pPr>
            <a:r>
              <a:rPr b="1" lang="en-US" sz="3600" u="sng">
                <a:solidFill>
                  <a:schemeClr val="dk1"/>
                </a:solidFill>
                <a:latin typeface="Calibri"/>
                <a:ea typeface="Calibri"/>
                <a:cs typeface="Calibri"/>
                <a:sym typeface="Calibri"/>
              </a:rPr>
              <a:t>Private housing </a:t>
            </a:r>
            <a:r>
              <a:rPr b="1" lang="en-US" sz="3600" u="sng">
                <a:solidFill>
                  <a:schemeClr val="dk1"/>
                </a:solidFill>
                <a:latin typeface="Calibri"/>
                <a:ea typeface="Calibri"/>
                <a:cs typeface="Calibri"/>
                <a:sym typeface="Calibri"/>
              </a:rPr>
              <a:t>can be</a:t>
            </a:r>
            <a:r>
              <a:rPr b="1" lang="en-US" sz="3600" u="sng">
                <a:solidFill>
                  <a:schemeClr val="dk1"/>
                </a:solidFill>
                <a:latin typeface="Calibri"/>
                <a:ea typeface="Calibri"/>
                <a:cs typeface="Calibri"/>
                <a:sym typeface="Calibri"/>
              </a:rPr>
              <a:t>:</a:t>
            </a:r>
            <a:endParaRPr b="1" u="sng"/>
          </a:p>
          <a:p>
            <a:pPr indent="0" lvl="0" marL="0" marR="0" rtl="0" algn="l">
              <a:spcBef>
                <a:spcPts val="0"/>
              </a:spcBef>
              <a:spcAft>
                <a:spcPts val="0"/>
              </a:spcAft>
              <a:buNone/>
            </a:pPr>
            <a:r>
              <a:rPr b="1" lang="en-US" sz="3600">
                <a:solidFill>
                  <a:schemeClr val="lt1"/>
                </a:solidFill>
                <a:latin typeface="Calibri"/>
                <a:ea typeface="Calibri"/>
                <a:cs typeface="Calibri"/>
                <a:sym typeface="Calibri"/>
              </a:rPr>
              <a:t>&gt;</a:t>
            </a:r>
            <a:r>
              <a:rPr b="1" lang="en-US" sz="3600">
                <a:solidFill>
                  <a:schemeClr val="lt1"/>
                </a:solidFill>
                <a:latin typeface="Calibri"/>
                <a:ea typeface="Calibri"/>
                <a:cs typeface="Calibri"/>
                <a:sym typeface="Calibri"/>
              </a:rPr>
              <a:t>MARKET-RATE						&gt;AFFORDABLE</a:t>
            </a:r>
            <a:endParaRPr/>
          </a:p>
          <a:p>
            <a:pPr indent="0" lvl="0" marL="0" marR="0" rtl="0" algn="l">
              <a:spcBef>
                <a:spcPts val="0"/>
              </a:spcBef>
              <a:spcAft>
                <a:spcPts val="0"/>
              </a:spcAft>
              <a:buNone/>
            </a:pPr>
            <a:r>
              <a:rPr b="1" lang="en-US" sz="3600">
                <a:solidFill>
                  <a:schemeClr val="dk1"/>
                </a:solidFill>
                <a:latin typeface="Calibri"/>
                <a:ea typeface="Calibri"/>
                <a:cs typeface="Calibri"/>
                <a:sym typeface="Calibri"/>
              </a:rPr>
              <a:t>NOT</a:t>
            </a:r>
            <a:r>
              <a:rPr lang="en-US" sz="3600">
                <a:solidFill>
                  <a:schemeClr val="dk1"/>
                </a:solidFill>
                <a:latin typeface="Calibri"/>
                <a:ea typeface="Calibri"/>
                <a:cs typeface="Calibri"/>
                <a:sym typeface="Calibri"/>
              </a:rPr>
              <a:t> limited to 						</a:t>
            </a:r>
            <a:r>
              <a:rPr lang="en-US" sz="3600">
                <a:solidFill>
                  <a:schemeClr val="dk1"/>
                </a:solidFill>
                <a:latin typeface="Calibri"/>
                <a:ea typeface="Calibri"/>
                <a:cs typeface="Calibri"/>
                <a:sym typeface="Calibri"/>
              </a:rPr>
              <a:t>Limited</a:t>
            </a:r>
            <a:r>
              <a:rPr lang="en-US" sz="3600">
                <a:solidFill>
                  <a:schemeClr val="dk1"/>
                </a:solidFill>
                <a:latin typeface="Calibri"/>
                <a:ea typeface="Calibri"/>
                <a:cs typeface="Calibri"/>
                <a:sym typeface="Calibri"/>
              </a:rPr>
              <a:t> to low</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low-income applicant</a:t>
            </a:r>
            <a:r>
              <a:rPr lang="en-US" sz="3600">
                <a:solidFill>
                  <a:schemeClr val="dk1"/>
                </a:solidFill>
                <a:latin typeface="Calibri"/>
                <a:ea typeface="Calibri"/>
                <a:cs typeface="Calibri"/>
                <a:sym typeface="Calibri"/>
              </a:rPr>
              <a:t>s			</a:t>
            </a:r>
            <a:r>
              <a:rPr lang="en-US" sz="3600">
                <a:solidFill>
                  <a:schemeClr val="dk1"/>
                </a:solidFill>
                <a:latin typeface="Calibri"/>
                <a:ea typeface="Calibri"/>
                <a:cs typeface="Calibri"/>
                <a:sym typeface="Calibri"/>
              </a:rPr>
              <a:t>low-income applicants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6A2FD"/>
        </a:solidFill>
      </p:bgPr>
    </p:bg>
    <p:spTree>
      <p:nvGrpSpPr>
        <p:cNvPr id="200" name="Shape 200"/>
        <p:cNvGrpSpPr/>
        <p:nvPr/>
      </p:nvGrpSpPr>
      <p:grpSpPr>
        <a:xfrm>
          <a:off x="0" y="0"/>
          <a:ext cx="0" cy="0"/>
          <a:chOff x="0" y="0"/>
          <a:chExt cx="0" cy="0"/>
        </a:xfrm>
      </p:grpSpPr>
      <p:sp>
        <p:nvSpPr>
          <p:cNvPr id="201" name="Google Shape;201;p27"/>
          <p:cNvSpPr txBox="1"/>
          <p:nvPr>
            <p:ph type="ctrTitle"/>
          </p:nvPr>
        </p:nvSpPr>
        <p:spPr>
          <a:xfrm>
            <a:off x="2" y="201168"/>
            <a:ext cx="12191999" cy="1371600"/>
          </a:xfrm>
          <a:prstGeom prst="rect">
            <a:avLst/>
          </a:prstGeom>
          <a:solidFill>
            <a:srgbClr val="16A2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Helvetica Neue"/>
              <a:buNone/>
            </a:pPr>
            <a:r>
              <a:rPr b="1" i="0" lang="en-US" sz="4800" u="none" cap="none" strike="noStrike">
                <a:solidFill>
                  <a:schemeClr val="lt1"/>
                </a:solidFill>
                <a:latin typeface="Helvetica Neue"/>
                <a:ea typeface="Helvetica Neue"/>
                <a:cs typeface="Helvetica Neue"/>
                <a:sym typeface="Helvetica Neue"/>
              </a:rPr>
              <a:t>FEDERALLY ASSISTED HOUSING</a:t>
            </a:r>
            <a:endParaRPr/>
          </a:p>
        </p:txBody>
      </p:sp>
      <p:sp>
        <p:nvSpPr>
          <p:cNvPr id="202" name="Google Shape;202;p27"/>
          <p:cNvSpPr txBox="1"/>
          <p:nvPr>
            <p:ph idx="1" type="subTitle"/>
          </p:nvPr>
        </p:nvSpPr>
        <p:spPr>
          <a:xfrm>
            <a:off x="890525" y="4535900"/>
            <a:ext cx="10976700" cy="1596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6C013"/>
              </a:buClr>
              <a:buSzPts val="5200"/>
              <a:buFont typeface="Arial"/>
              <a:buNone/>
            </a:pPr>
            <a:r>
              <a:rPr b="1" lang="en-US" sz="4000" u="sng">
                <a:solidFill>
                  <a:srgbClr val="000000"/>
                </a:solidFill>
              </a:rPr>
              <a:t>Federally assisted housing can ONLY be:</a:t>
            </a:r>
            <a:endParaRPr b="1" sz="4000" u="sng">
              <a:solidFill>
                <a:srgbClr val="000000"/>
              </a:solidFill>
            </a:endParaRPr>
          </a:p>
          <a:p>
            <a:pPr indent="0" lvl="0" marL="0" marR="0" rtl="0" algn="l">
              <a:lnSpc>
                <a:spcPct val="90000"/>
              </a:lnSpc>
              <a:spcBef>
                <a:spcPts val="0"/>
              </a:spcBef>
              <a:spcAft>
                <a:spcPts val="0"/>
              </a:spcAft>
              <a:buClr>
                <a:srgbClr val="E6C013"/>
              </a:buClr>
              <a:buSzPts val="5200"/>
              <a:buFont typeface="Arial"/>
              <a:buNone/>
            </a:pPr>
            <a:r>
              <a:rPr b="1" lang="en-US" sz="4000">
                <a:solidFill>
                  <a:schemeClr val="lt1"/>
                </a:solidFill>
              </a:rPr>
              <a:t>&gt; </a:t>
            </a:r>
            <a:r>
              <a:rPr b="1" i="0" lang="en-US" sz="4000" u="none" cap="none" strike="noStrike">
                <a:solidFill>
                  <a:schemeClr val="lt1"/>
                </a:solidFill>
                <a:latin typeface="Calibri"/>
                <a:ea typeface="Calibri"/>
                <a:cs typeface="Calibri"/>
                <a:sym typeface="Calibri"/>
              </a:rPr>
              <a:t>AFFORDABLE</a:t>
            </a:r>
            <a:endParaRPr/>
          </a:p>
          <a:p>
            <a:pPr indent="0" lvl="0" marL="0" marR="0" rtl="0" algn="l">
              <a:lnSpc>
                <a:spcPct val="90000"/>
              </a:lnSpc>
              <a:spcBef>
                <a:spcPts val="1000"/>
              </a:spcBef>
              <a:spcAft>
                <a:spcPts val="0"/>
              </a:spcAft>
              <a:buClr>
                <a:srgbClr val="E6C013"/>
              </a:buClr>
              <a:buSzPts val="5200"/>
              <a:buFont typeface="Arial"/>
              <a:buNone/>
            </a:pPr>
            <a:r>
              <a:rPr b="0" i="0" lang="en-US" sz="4000" u="none" cap="none" strike="noStrike">
                <a:solidFill>
                  <a:schemeClr val="dk1"/>
                </a:solidFill>
                <a:latin typeface="Calibri"/>
                <a:ea typeface="Calibri"/>
                <a:cs typeface="Calibri"/>
                <a:sym typeface="Calibri"/>
              </a:rPr>
              <a:t>Limited to low-income applicants</a:t>
            </a:r>
            <a:endParaRPr/>
          </a:p>
        </p:txBody>
      </p:sp>
      <p:cxnSp>
        <p:nvCxnSpPr>
          <p:cNvPr id="203" name="Google Shape;203;p27"/>
          <p:cNvCxnSpPr/>
          <p:nvPr/>
        </p:nvCxnSpPr>
        <p:spPr>
          <a:xfrm>
            <a:off x="1568116" y="1572768"/>
            <a:ext cx="9144000" cy="0"/>
          </a:xfrm>
          <a:prstGeom prst="straightConnector1">
            <a:avLst/>
          </a:prstGeom>
          <a:noFill/>
          <a:ln cap="flat" cmpd="sng" w="50800">
            <a:solidFill>
              <a:schemeClr val="lt1"/>
            </a:solidFill>
            <a:prstDash val="solid"/>
            <a:miter lim="800000"/>
            <a:headEnd len="sm" w="sm" type="none"/>
            <a:tailEnd len="sm" w="sm" type="none"/>
          </a:ln>
        </p:spPr>
      </p:cxnSp>
      <p:sp>
        <p:nvSpPr>
          <p:cNvPr id="204" name="Google Shape;204;p27"/>
          <p:cNvSpPr txBox="1"/>
          <p:nvPr/>
        </p:nvSpPr>
        <p:spPr>
          <a:xfrm>
            <a:off x="477250" y="2084825"/>
            <a:ext cx="11212200" cy="1487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dk1"/>
                </a:solidFill>
                <a:latin typeface="Calibri"/>
                <a:ea typeface="Calibri"/>
                <a:cs typeface="Calibri"/>
                <a:sym typeface="Calibri"/>
              </a:rPr>
              <a:t>…is </a:t>
            </a:r>
            <a:r>
              <a:rPr b="1" lang="en-US" sz="4000">
                <a:solidFill>
                  <a:schemeClr val="dk1"/>
                </a:solidFill>
                <a:latin typeface="Calibri"/>
                <a:ea typeface="Calibri"/>
                <a:cs typeface="Calibri"/>
                <a:sym typeface="Calibri"/>
              </a:rPr>
              <a:t>owned</a:t>
            </a:r>
            <a:r>
              <a:rPr lang="en-US" sz="4000">
                <a:solidFill>
                  <a:schemeClr val="dk1"/>
                </a:solidFill>
                <a:latin typeface="Calibri"/>
                <a:ea typeface="Calibri"/>
                <a:cs typeface="Calibri"/>
                <a:sym typeface="Calibri"/>
              </a:rPr>
              <a:t>, </a:t>
            </a:r>
            <a:r>
              <a:rPr b="1" lang="en-US" sz="4000">
                <a:solidFill>
                  <a:schemeClr val="dk1"/>
                </a:solidFill>
                <a:latin typeface="Calibri"/>
                <a:ea typeface="Calibri"/>
                <a:cs typeface="Calibri"/>
                <a:sym typeface="Calibri"/>
              </a:rPr>
              <a:t>operated</a:t>
            </a:r>
            <a:r>
              <a:rPr lang="en-US" sz="4000">
                <a:solidFill>
                  <a:schemeClr val="dk1"/>
                </a:solidFill>
                <a:latin typeface="Calibri"/>
                <a:ea typeface="Calibri"/>
                <a:cs typeface="Calibri"/>
                <a:sym typeface="Calibri"/>
              </a:rPr>
              <a:t>, or </a:t>
            </a:r>
            <a:r>
              <a:rPr b="1" lang="en-US" sz="4000">
                <a:solidFill>
                  <a:schemeClr val="dk1"/>
                </a:solidFill>
                <a:latin typeface="Calibri"/>
                <a:ea typeface="Calibri"/>
                <a:cs typeface="Calibri"/>
                <a:sym typeface="Calibri"/>
              </a:rPr>
              <a:t>managed</a:t>
            </a:r>
            <a:r>
              <a:rPr lang="en-US" sz="4000">
                <a:solidFill>
                  <a:schemeClr val="dk1"/>
                </a:solidFill>
                <a:latin typeface="Calibri"/>
                <a:ea typeface="Calibri"/>
                <a:cs typeface="Calibri"/>
                <a:sym typeface="Calibri"/>
              </a:rPr>
              <a:t> by the </a:t>
            </a:r>
            <a:r>
              <a:rPr lang="en-US" sz="4000">
                <a:solidFill>
                  <a:schemeClr val="dk1"/>
                </a:solidFill>
                <a:latin typeface="Calibri"/>
                <a:ea typeface="Calibri"/>
                <a:cs typeface="Calibri"/>
                <a:sym typeface="Calibri"/>
              </a:rPr>
              <a:t>federal </a:t>
            </a:r>
            <a:r>
              <a:rPr lang="en-US" sz="4000">
                <a:solidFill>
                  <a:schemeClr val="dk1"/>
                </a:solidFill>
                <a:latin typeface="Calibri"/>
                <a:ea typeface="Calibri"/>
                <a:cs typeface="Calibri"/>
                <a:sym typeface="Calibri"/>
              </a:rPr>
              <a:t>government</a:t>
            </a:r>
            <a:endParaRPr sz="40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8"/>
          <p:cNvSpPr txBox="1"/>
          <p:nvPr>
            <p:ph type="title"/>
          </p:nvPr>
        </p:nvSpPr>
        <p:spPr>
          <a:xfrm>
            <a:off x="838200" y="196057"/>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Helvetica Neue"/>
              <a:buNone/>
            </a:pPr>
            <a:r>
              <a:rPr b="1" i="0" lang="en-US" sz="4400" u="none" cap="none" strike="noStrike">
                <a:solidFill>
                  <a:schemeClr val="dk1"/>
                </a:solidFill>
                <a:latin typeface="Helvetica Neue"/>
                <a:ea typeface="Helvetica Neue"/>
                <a:cs typeface="Helvetica Neue"/>
                <a:sym typeface="Helvetica Neue"/>
              </a:rPr>
              <a:t>FEDERAL HOUSING PROGRAMS</a:t>
            </a:r>
            <a:endParaRPr/>
          </a:p>
        </p:txBody>
      </p:sp>
      <p:graphicFrame>
        <p:nvGraphicFramePr>
          <p:cNvPr id="210" name="Google Shape;210;p28"/>
          <p:cNvGraphicFramePr/>
          <p:nvPr/>
        </p:nvGraphicFramePr>
        <p:xfrm>
          <a:off x="838200" y="1610201"/>
          <a:ext cx="3000000" cy="3000000"/>
        </p:xfrm>
        <a:graphic>
          <a:graphicData uri="http://schemas.openxmlformats.org/drawingml/2006/table">
            <a:tbl>
              <a:tblPr bandRow="1" firstRow="1">
                <a:noFill/>
                <a:tableStyleId>{4ACFB3BA-26E2-4E43-9B76-AE8AEF1006C9}</a:tableStyleId>
              </a:tblPr>
              <a:tblGrid>
                <a:gridCol w="7076525"/>
                <a:gridCol w="3607950"/>
              </a:tblGrid>
              <a:tr h="482500">
                <a:tc>
                  <a:txBody>
                    <a:bodyPr/>
                    <a:lstStyle/>
                    <a:p>
                      <a:pPr indent="0" lvl="0" marL="0" marR="0" rtl="0" algn="ctr">
                        <a:spcBef>
                          <a:spcPts val="0"/>
                        </a:spcBef>
                        <a:spcAft>
                          <a:spcPts val="0"/>
                        </a:spcAft>
                        <a:buNone/>
                      </a:pPr>
                      <a:r>
                        <a:rPr b="1" lang="en-US" sz="2700" u="none" cap="none" strike="noStrike">
                          <a:solidFill>
                            <a:schemeClr val="dk1"/>
                          </a:solidFill>
                        </a:rPr>
                        <a:t>“FEDERALLY ASSISTED” HOUSING</a:t>
                      </a:r>
                      <a:endParaRPr/>
                    </a:p>
                  </a:txBody>
                  <a:tcPr marT="45725" marB="45725" marR="91450" marL="91450">
                    <a:solidFill>
                      <a:srgbClr val="16A2FD"/>
                    </a:solidFill>
                  </a:tcPr>
                </a:tc>
                <a:tc>
                  <a:txBody>
                    <a:bodyPr/>
                    <a:lstStyle/>
                    <a:p>
                      <a:pPr indent="0" lvl="0" marL="0" marR="0" rtl="0" algn="ctr">
                        <a:spcBef>
                          <a:spcPts val="0"/>
                        </a:spcBef>
                        <a:spcAft>
                          <a:spcPts val="0"/>
                        </a:spcAft>
                        <a:buNone/>
                      </a:pPr>
                      <a:r>
                        <a:rPr b="1" lang="en-US" sz="2700" u="none" cap="none" strike="noStrike">
                          <a:solidFill>
                            <a:schemeClr val="dk1"/>
                          </a:solidFill>
                        </a:rPr>
                        <a:t>PRIVATE HOUSING </a:t>
                      </a:r>
                      <a:endParaRPr/>
                    </a:p>
                  </a:txBody>
                  <a:tcPr marT="45725" marB="45725" marR="91450" marL="91450">
                    <a:solidFill>
                      <a:srgbClr val="16A2FD"/>
                    </a:solidFill>
                  </a:tcPr>
                </a:tc>
              </a:tr>
              <a:tr h="4448750">
                <a:tc>
                  <a:txBody>
                    <a:bodyPr/>
                    <a:lstStyle/>
                    <a:p>
                      <a:pPr indent="-387350" lvl="0" marL="457200" marR="0" rtl="0" algn="l">
                        <a:spcBef>
                          <a:spcPts val="0"/>
                        </a:spcBef>
                        <a:spcAft>
                          <a:spcPts val="0"/>
                        </a:spcAft>
                        <a:buSzPts val="2500"/>
                        <a:buChar char="●"/>
                      </a:pPr>
                      <a:r>
                        <a:rPr b="1" lang="en-US" sz="2500" cap="none" strike="noStrike"/>
                        <a:t>Public housing program</a:t>
                      </a:r>
                      <a:endParaRPr sz="2500"/>
                    </a:p>
                    <a:p>
                      <a:pPr indent="-387350" lvl="0" marL="457200" marR="0" rtl="0" algn="l">
                        <a:spcBef>
                          <a:spcPts val="0"/>
                        </a:spcBef>
                        <a:spcAft>
                          <a:spcPts val="0"/>
                        </a:spcAft>
                        <a:buSzPts val="2500"/>
                        <a:buChar char="●"/>
                      </a:pPr>
                      <a:r>
                        <a:rPr b="1" lang="en-US" sz="2500" cap="none" strike="noStrike"/>
                        <a:t>Section 8 voucher program</a:t>
                      </a:r>
                      <a:endParaRPr sz="2500"/>
                    </a:p>
                    <a:p>
                      <a:pPr indent="-387350" lvl="0" marL="457200" marR="0" rtl="0" algn="l">
                        <a:spcBef>
                          <a:spcPts val="0"/>
                        </a:spcBef>
                        <a:spcAft>
                          <a:spcPts val="0"/>
                        </a:spcAft>
                        <a:buSzPts val="2500"/>
                        <a:buChar char="●"/>
                      </a:pPr>
                      <a:r>
                        <a:rPr b="1" lang="en-US" sz="2500" cap="none" strike="noStrike"/>
                        <a:t>Project-based section 8 housing</a:t>
                      </a:r>
                      <a:endParaRPr sz="2500"/>
                    </a:p>
                    <a:p>
                      <a:pPr indent="-387350" lvl="0" marL="457200" marR="0" rtl="0" algn="l">
                        <a:spcBef>
                          <a:spcPts val="0"/>
                        </a:spcBef>
                        <a:spcAft>
                          <a:spcPts val="0"/>
                        </a:spcAft>
                        <a:buSzPts val="2500"/>
                        <a:buChar char="●"/>
                      </a:pPr>
                      <a:r>
                        <a:rPr lang="en-US" sz="2500" u="none" cap="none" strike="noStrike"/>
                        <a:t>Section 8 moderate rehabilitation program</a:t>
                      </a:r>
                      <a:endParaRPr sz="2500"/>
                    </a:p>
                    <a:p>
                      <a:pPr indent="-387350" lvl="0" marL="457200" marR="0" rtl="0" algn="l">
                        <a:spcBef>
                          <a:spcPts val="0"/>
                        </a:spcBef>
                        <a:spcAft>
                          <a:spcPts val="0"/>
                        </a:spcAft>
                        <a:buSzPts val="2500"/>
                        <a:buChar char="●"/>
                      </a:pPr>
                      <a:r>
                        <a:rPr lang="en-US" sz="2500" u="none" cap="none" strike="noStrike"/>
                        <a:t>Section 202 housing (for elderly)</a:t>
                      </a:r>
                      <a:endParaRPr sz="2500"/>
                    </a:p>
                    <a:p>
                      <a:pPr indent="-387350" lvl="0" marL="457200" marR="0" rtl="0" algn="l">
                        <a:spcBef>
                          <a:spcPts val="0"/>
                        </a:spcBef>
                        <a:spcAft>
                          <a:spcPts val="0"/>
                        </a:spcAft>
                        <a:buSzPts val="2500"/>
                        <a:buChar char="●"/>
                      </a:pPr>
                      <a:r>
                        <a:rPr lang="en-US" sz="2500" u="none" cap="none" strike="noStrike"/>
                        <a:t>Section 811 housing (for individuals with disabilities)</a:t>
                      </a:r>
                      <a:endParaRPr sz="2500"/>
                    </a:p>
                    <a:p>
                      <a:pPr indent="-387350" lvl="0" marL="457200" marR="0" rtl="0" algn="l">
                        <a:spcBef>
                          <a:spcPts val="0"/>
                        </a:spcBef>
                        <a:spcAft>
                          <a:spcPts val="0"/>
                        </a:spcAft>
                        <a:buSzPts val="2500"/>
                        <a:buChar char="●"/>
                      </a:pPr>
                      <a:r>
                        <a:rPr lang="en-US" sz="2500" u="none" cap="none" strike="noStrike"/>
                        <a:t>Section 221(d)(3) housing (Multi-family Rental Housing for Moderate-Income Families)</a:t>
                      </a:r>
                      <a:endParaRPr sz="2500"/>
                    </a:p>
                    <a:p>
                      <a:pPr indent="-387350" lvl="0" marL="457200" marR="0" rtl="0" algn="l">
                        <a:spcBef>
                          <a:spcPts val="0"/>
                        </a:spcBef>
                        <a:spcAft>
                          <a:spcPts val="0"/>
                        </a:spcAft>
                        <a:buSzPts val="2500"/>
                        <a:buChar char="●"/>
                      </a:pPr>
                      <a:r>
                        <a:rPr lang="en-US" sz="2500" u="none" cap="none" strike="noStrike"/>
                        <a:t>Section 236 housing (preservation program)</a:t>
                      </a:r>
                      <a:endParaRPr sz="2500"/>
                    </a:p>
                    <a:p>
                      <a:pPr indent="-387350" lvl="0" marL="457200" marR="0" rtl="0" algn="l">
                        <a:spcBef>
                          <a:spcPts val="0"/>
                        </a:spcBef>
                        <a:spcAft>
                          <a:spcPts val="0"/>
                        </a:spcAft>
                        <a:buSzPts val="2500"/>
                        <a:buChar char="●"/>
                      </a:pPr>
                      <a:r>
                        <a:rPr lang="en-US" sz="2500" u="none" cap="none" strike="noStrike"/>
                        <a:t>Section 514 or 515 (rural housing)</a:t>
                      </a:r>
                      <a:endParaRPr sz="2500"/>
                    </a:p>
                  </a:txBody>
                  <a:tcPr marT="45725" marB="45725" marR="91450" marL="91450">
                    <a:solidFill>
                      <a:srgbClr val="16A2FD"/>
                    </a:solidFill>
                  </a:tcPr>
                </a:tc>
                <a:tc>
                  <a:txBody>
                    <a:bodyPr/>
                    <a:lstStyle/>
                    <a:p>
                      <a:pPr indent="-387350" lvl="0" marL="457200" marR="0" rtl="0" algn="l">
                        <a:spcBef>
                          <a:spcPts val="0"/>
                        </a:spcBef>
                        <a:spcAft>
                          <a:spcPts val="0"/>
                        </a:spcAft>
                        <a:buSzPts val="2500"/>
                        <a:buChar char="●"/>
                      </a:pPr>
                      <a:r>
                        <a:rPr lang="en-US" sz="2500" u="none" cap="none" strike="noStrike"/>
                        <a:t>Low Income Tax Credit </a:t>
                      </a:r>
                      <a:r>
                        <a:rPr lang="en-US" sz="2500"/>
                        <a:t>H</a:t>
                      </a:r>
                      <a:r>
                        <a:rPr lang="en-US" sz="2500" u="none" cap="none" strike="noStrike"/>
                        <a:t>ousing</a:t>
                      </a:r>
                      <a:endParaRPr sz="2500"/>
                    </a:p>
                    <a:p>
                      <a:pPr indent="-387350" lvl="0" marL="457200" marR="0" rtl="0" algn="l">
                        <a:spcBef>
                          <a:spcPts val="0"/>
                        </a:spcBef>
                        <a:spcAft>
                          <a:spcPts val="0"/>
                        </a:spcAft>
                        <a:buSzPts val="2500"/>
                        <a:buChar char="●"/>
                      </a:pPr>
                      <a:r>
                        <a:rPr lang="en-US" sz="2500" u="none" cap="none" strike="noStrike"/>
                        <a:t>Shelter Plus Care</a:t>
                      </a:r>
                      <a:endParaRPr sz="2500"/>
                    </a:p>
                    <a:p>
                      <a:pPr indent="-387350" lvl="0" marL="457200" marR="0" rtl="0" algn="l">
                        <a:spcBef>
                          <a:spcPts val="0"/>
                        </a:spcBef>
                        <a:spcAft>
                          <a:spcPts val="0"/>
                        </a:spcAft>
                        <a:buSzPts val="2500"/>
                        <a:buChar char="●"/>
                      </a:pPr>
                      <a:r>
                        <a:rPr lang="en-US" sz="2500" u="none" cap="none" strike="noStrike"/>
                        <a:t>Supportive Housing program</a:t>
                      </a:r>
                      <a:endParaRPr sz="2500"/>
                    </a:p>
                    <a:p>
                      <a:pPr indent="-387350" lvl="0" marL="457200" marR="0" rtl="0" algn="l">
                        <a:spcBef>
                          <a:spcPts val="0"/>
                        </a:spcBef>
                        <a:spcAft>
                          <a:spcPts val="0"/>
                        </a:spcAft>
                        <a:buSzPts val="2500"/>
                        <a:buChar char="●"/>
                      </a:pPr>
                      <a:r>
                        <a:rPr lang="en-US" sz="2500" u="none" cap="none" strike="noStrike"/>
                        <a:t>Housing Opportunities for Persons with AIDS (HOPWA)</a:t>
                      </a:r>
                      <a:endParaRPr sz="2500"/>
                    </a:p>
                  </a:txBody>
                  <a:tcPr marT="45725" marB="45725" marR="91450" marL="91450">
                    <a:solidFill>
                      <a:srgbClr val="16A2FD"/>
                    </a:solidFill>
                  </a:tcPr>
                </a:tc>
              </a:tr>
            </a:tbl>
          </a:graphicData>
        </a:graphic>
      </p:graphicFrame>
      <p:cxnSp>
        <p:nvCxnSpPr>
          <p:cNvPr id="211" name="Google Shape;211;p28"/>
          <p:cNvCxnSpPr/>
          <p:nvPr/>
        </p:nvCxnSpPr>
        <p:spPr>
          <a:xfrm>
            <a:off x="1524000" y="1527887"/>
            <a:ext cx="9144000" cy="0"/>
          </a:xfrm>
          <a:prstGeom prst="straightConnector1">
            <a:avLst/>
          </a:prstGeom>
          <a:noFill/>
          <a:ln cap="flat" cmpd="sng" w="50800">
            <a:solidFill>
              <a:schemeClr val="dk1"/>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5" name="Shape 215"/>
        <p:cNvGrpSpPr/>
        <p:nvPr/>
      </p:nvGrpSpPr>
      <p:grpSpPr>
        <a:xfrm>
          <a:off x="0" y="0"/>
          <a:ext cx="0" cy="0"/>
          <a:chOff x="0" y="0"/>
          <a:chExt cx="0" cy="0"/>
        </a:xfrm>
      </p:grpSpPr>
      <p:sp>
        <p:nvSpPr>
          <p:cNvPr id="216" name="Google Shape;216;p29"/>
          <p:cNvSpPr txBox="1"/>
          <p:nvPr>
            <p:ph idx="1" type="subTitle"/>
          </p:nvPr>
        </p:nvSpPr>
        <p:spPr>
          <a:xfrm>
            <a:off x="4572001" y="1"/>
            <a:ext cx="7620001" cy="6858000"/>
          </a:xfrm>
          <a:prstGeom prst="rect">
            <a:avLst/>
          </a:prstGeom>
          <a:noFill/>
          <a:ln>
            <a:noFill/>
          </a:ln>
        </p:spPr>
        <p:txBody>
          <a:bodyPr anchorCtr="0" anchor="b" bIns="45700" lIns="91425" spcFirstLastPara="1" rIns="91425" wrap="square" tIns="45700">
            <a:noAutofit/>
          </a:bodyPr>
          <a:lstStyle/>
          <a:p>
            <a:pPr indent="-307326" lvl="0" marL="571486" marR="0" rtl="0" algn="l">
              <a:lnSpc>
                <a:spcPct val="90000"/>
              </a:lnSpc>
              <a:spcBef>
                <a:spcPts val="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a:p>
            <a:pPr indent="-307326" lvl="0" marL="571486" marR="0" rtl="0" algn="l">
              <a:lnSpc>
                <a:spcPct val="90000"/>
              </a:lnSpc>
              <a:spcBef>
                <a:spcPts val="100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a:p>
            <a:pPr indent="-307326" lvl="0" marL="571486" marR="0" rtl="0" algn="l">
              <a:lnSpc>
                <a:spcPct val="90000"/>
              </a:lnSpc>
              <a:spcBef>
                <a:spcPts val="100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a:p>
            <a:pPr indent="-571486" lvl="0" marL="571486" marR="0" rtl="0" algn="l">
              <a:lnSpc>
                <a:spcPct val="90000"/>
              </a:lnSpc>
              <a:spcBef>
                <a:spcPts val="1000"/>
              </a:spcBef>
              <a:spcAft>
                <a:spcPts val="0"/>
              </a:spcAft>
              <a:buClr>
                <a:srgbClr val="E6C013"/>
              </a:buClr>
              <a:buSzPts val="4160"/>
              <a:buFont typeface="Arial"/>
              <a:buChar char="•"/>
            </a:pPr>
            <a:r>
              <a:rPr b="1" i="0" lang="en-US" sz="3200" u="none" cap="none" strike="noStrike">
                <a:solidFill>
                  <a:schemeClr val="dk1"/>
                </a:solidFill>
                <a:latin typeface="Helvetica Neue"/>
                <a:ea typeface="Helvetica Neue"/>
                <a:cs typeface="Helvetica Neue"/>
                <a:sym typeface="Helvetica Neue"/>
              </a:rPr>
              <a:t>YOUR RIGHT </a:t>
            </a:r>
            <a:r>
              <a:rPr b="1" i="0" lang="en-US" sz="3200" u="sng" cap="none" strike="noStrike">
                <a:solidFill>
                  <a:schemeClr val="dk1"/>
                </a:solidFill>
                <a:latin typeface="Helvetica Neue"/>
                <a:ea typeface="Helvetica Neue"/>
                <a:cs typeface="Helvetica Neue"/>
                <a:sym typeface="Helvetica Neue"/>
              </a:rPr>
              <a:t>NOT</a:t>
            </a:r>
            <a:r>
              <a:rPr b="1" i="0" lang="en-US" sz="3200" u="none" cap="none" strike="noStrike">
                <a:solidFill>
                  <a:schemeClr val="dk1"/>
                </a:solidFill>
                <a:latin typeface="Helvetica Neue"/>
                <a:ea typeface="Helvetica Neue"/>
                <a:cs typeface="Helvetica Neue"/>
                <a:sym typeface="Helvetica Neue"/>
              </a:rPr>
              <a:t> TO BE DISCRIMINATED AGAINST</a:t>
            </a:r>
            <a:endParaRPr/>
          </a:p>
          <a:p>
            <a:pPr indent="-571486" lvl="0" marL="571486" marR="0" rtl="0" algn="l">
              <a:lnSpc>
                <a:spcPct val="90000"/>
              </a:lnSpc>
              <a:spcBef>
                <a:spcPts val="1000"/>
              </a:spcBef>
              <a:spcAft>
                <a:spcPts val="0"/>
              </a:spcAft>
              <a:buClr>
                <a:srgbClr val="E6C013"/>
              </a:buClr>
              <a:buSzPts val="4160"/>
              <a:buFont typeface="Arial"/>
              <a:buChar char="•"/>
            </a:pPr>
            <a:r>
              <a:rPr b="1" i="0" lang="en-US" sz="3200" u="none" cap="none" strike="noStrike">
                <a:solidFill>
                  <a:schemeClr val="dk1"/>
                </a:solidFill>
                <a:latin typeface="Helvetica Neue"/>
                <a:ea typeface="Helvetica Neue"/>
                <a:cs typeface="Helvetica Neue"/>
                <a:sym typeface="Helvetica Neue"/>
              </a:rPr>
              <a:t>REASONABLE ACCOMMODATIONS FOR PEOPLE WITH DIS</a:t>
            </a:r>
            <a:r>
              <a:rPr b="1" lang="en-US" sz="3200">
                <a:latin typeface="Helvetica Neue"/>
                <a:ea typeface="Helvetica Neue"/>
                <a:cs typeface="Helvetica Neue"/>
                <a:sym typeface="Helvetica Neue"/>
              </a:rPr>
              <a:t>ABILITIES</a:t>
            </a:r>
            <a:endParaRPr/>
          </a:p>
          <a:p>
            <a:pPr indent="-571486" lvl="0" marL="571486" marR="0" rtl="0" algn="l">
              <a:lnSpc>
                <a:spcPct val="90000"/>
              </a:lnSpc>
              <a:spcBef>
                <a:spcPts val="1000"/>
              </a:spcBef>
              <a:spcAft>
                <a:spcPts val="0"/>
              </a:spcAft>
              <a:buClr>
                <a:srgbClr val="E6C013"/>
              </a:buClr>
              <a:buSzPts val="4160"/>
              <a:buFont typeface="Arial"/>
              <a:buChar char="•"/>
            </a:pPr>
            <a:r>
              <a:rPr b="1" lang="en-US" sz="3200">
                <a:latin typeface="Helvetica Neue"/>
                <a:ea typeface="Helvetica Neue"/>
                <a:cs typeface="Helvetica Neue"/>
                <a:sym typeface="Helvetica Neue"/>
              </a:rPr>
              <a:t>OVERBROAD</a:t>
            </a:r>
            <a:br>
              <a:rPr b="1" lang="en-US" sz="3200">
                <a:latin typeface="Helvetica Neue"/>
                <a:ea typeface="Helvetica Neue"/>
                <a:cs typeface="Helvetica Neue"/>
                <a:sym typeface="Helvetica Neue"/>
              </a:rPr>
            </a:br>
            <a:r>
              <a:rPr b="1" i="0" lang="en-US" sz="3200" u="none" cap="none" strike="noStrike">
                <a:solidFill>
                  <a:schemeClr val="dk1"/>
                </a:solidFill>
                <a:latin typeface="Helvetica Neue"/>
                <a:ea typeface="Helvetica Neue"/>
                <a:cs typeface="Helvetica Neue"/>
                <a:sym typeface="Helvetica Neue"/>
              </a:rPr>
              <a:t>CRIMINAL RECORD BANS</a:t>
            </a:r>
            <a:endParaRPr/>
          </a:p>
          <a:p>
            <a:pPr indent="-307326" lvl="0" marL="571486" marR="0" rtl="0" algn="l">
              <a:lnSpc>
                <a:spcPct val="90000"/>
              </a:lnSpc>
              <a:spcBef>
                <a:spcPts val="100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a:p>
            <a:pPr indent="0" lvl="0" marL="0" marR="0" rtl="0" algn="l">
              <a:lnSpc>
                <a:spcPct val="90000"/>
              </a:lnSpc>
              <a:spcBef>
                <a:spcPts val="100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a:p>
            <a:pPr indent="-307326" lvl="0" marL="571486" marR="0" rtl="0" algn="l">
              <a:lnSpc>
                <a:spcPct val="90000"/>
              </a:lnSpc>
              <a:spcBef>
                <a:spcPts val="100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p:txBody>
      </p:sp>
      <p:sp>
        <p:nvSpPr>
          <p:cNvPr id="217" name="Google Shape;217;p29"/>
          <p:cNvSpPr txBox="1"/>
          <p:nvPr>
            <p:ph type="ctrTitle"/>
          </p:nvPr>
        </p:nvSpPr>
        <p:spPr>
          <a:xfrm>
            <a:off x="1" y="1"/>
            <a:ext cx="4299284" cy="6858000"/>
          </a:xfrm>
          <a:prstGeom prst="rect">
            <a:avLst/>
          </a:prstGeom>
          <a:solidFill>
            <a:srgbClr val="16A2FD"/>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Helvetica Neue"/>
              <a:buNone/>
            </a:pPr>
            <a:br>
              <a:rPr b="1" i="0" lang="en-US" sz="4000" u="none" cap="none" strike="noStrike">
                <a:solidFill>
                  <a:schemeClr val="lt1"/>
                </a:solidFill>
                <a:latin typeface="Helvetica Neue"/>
                <a:ea typeface="Helvetica Neue"/>
                <a:cs typeface="Helvetica Neue"/>
                <a:sym typeface="Helvetica Neue"/>
              </a:rPr>
            </a:br>
            <a:br>
              <a:rPr b="1" i="0" lang="en-US" sz="4000" u="none" cap="none" strike="noStrike">
                <a:solidFill>
                  <a:schemeClr val="lt1"/>
                </a:solidFill>
                <a:latin typeface="Helvetica Neue"/>
                <a:ea typeface="Helvetica Neue"/>
                <a:cs typeface="Helvetica Neue"/>
                <a:sym typeface="Helvetica Neue"/>
              </a:rPr>
            </a:br>
            <a:br>
              <a:rPr b="1" i="0" lang="en-US" sz="4000" u="none" cap="none" strike="noStrike">
                <a:solidFill>
                  <a:schemeClr val="lt1"/>
                </a:solidFill>
                <a:latin typeface="Helvetica Neue"/>
                <a:ea typeface="Helvetica Neue"/>
                <a:cs typeface="Helvetica Neue"/>
                <a:sym typeface="Helvetica Neue"/>
              </a:rPr>
            </a:br>
            <a:r>
              <a:rPr b="1" i="0" lang="en-US" sz="4000" u="none" cap="none" strike="noStrike">
                <a:solidFill>
                  <a:schemeClr val="lt1"/>
                </a:solidFill>
                <a:latin typeface="Helvetica Neue"/>
                <a:ea typeface="Helvetica Neue"/>
                <a:cs typeface="Helvetica Neue"/>
                <a:sym typeface="Helvetica Neue"/>
              </a:rPr>
              <a:t> </a:t>
            </a:r>
            <a:br>
              <a:rPr b="1" i="0" lang="en-US" sz="4000" u="none" cap="none" strike="noStrike">
                <a:solidFill>
                  <a:schemeClr val="lt1"/>
                </a:solidFill>
                <a:latin typeface="Helvetica Neue"/>
                <a:ea typeface="Helvetica Neue"/>
                <a:cs typeface="Helvetica Neue"/>
                <a:sym typeface="Helvetica Neue"/>
              </a:rPr>
            </a:br>
            <a:r>
              <a:rPr b="1" i="0" lang="en-US" sz="4800" u="none" cap="none" strike="noStrike">
                <a:solidFill>
                  <a:schemeClr val="lt1"/>
                </a:solidFill>
                <a:latin typeface="Helvetica Neue"/>
                <a:ea typeface="Helvetica Neue"/>
                <a:cs typeface="Helvetica Neue"/>
                <a:sym typeface="Helvetica Neue"/>
              </a:rPr>
              <a:t>FAIR HOUSING</a:t>
            </a:r>
            <a:endParaRPr/>
          </a:p>
        </p:txBody>
      </p:sp>
      <p:pic>
        <p:nvPicPr>
          <p:cNvPr id="218" name="Google Shape;218;p29"/>
          <p:cNvPicPr preferRelativeResize="0"/>
          <p:nvPr/>
        </p:nvPicPr>
        <p:blipFill rotWithShape="1">
          <a:blip r:embed="rId3">
            <a:alphaModFix/>
          </a:blip>
          <a:srcRect b="0" l="0" r="0" t="0"/>
          <a:stretch/>
        </p:blipFill>
        <p:spPr>
          <a:xfrm>
            <a:off x="0" y="768779"/>
            <a:ext cx="1371600" cy="1371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6C013"/>
        </a:solidFill>
      </p:bgPr>
    </p:bg>
    <p:spTree>
      <p:nvGrpSpPr>
        <p:cNvPr id="222" name="Shape 222"/>
        <p:cNvGrpSpPr/>
        <p:nvPr/>
      </p:nvGrpSpPr>
      <p:grpSpPr>
        <a:xfrm>
          <a:off x="0" y="0"/>
          <a:ext cx="0" cy="0"/>
          <a:chOff x="0" y="0"/>
          <a:chExt cx="0" cy="0"/>
        </a:xfrm>
      </p:grpSpPr>
      <p:sp>
        <p:nvSpPr>
          <p:cNvPr id="223" name="Google Shape;223;p30"/>
          <p:cNvSpPr txBox="1"/>
          <p:nvPr>
            <p:ph type="title"/>
          </p:nvPr>
        </p:nvSpPr>
        <p:spPr>
          <a:xfrm>
            <a:off x="2071189" y="511385"/>
            <a:ext cx="10120811" cy="2400657"/>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chemeClr val="lt1"/>
              </a:buClr>
              <a:buSzPts val="3600"/>
              <a:buFont typeface="Helvetica Neue"/>
              <a:buNone/>
            </a:pPr>
            <a:r>
              <a:rPr b="1" i="0" lang="en-US" sz="3600" u="none" cap="none" strike="noStrike">
                <a:solidFill>
                  <a:schemeClr val="lt1"/>
                </a:solidFill>
                <a:latin typeface="Helvetica Neue"/>
                <a:ea typeface="Helvetica Neue"/>
                <a:cs typeface="Helvetica Neue"/>
                <a:sym typeface="Helvetica Neue"/>
              </a:rPr>
              <a:t>NOTE: This training discusses the federal Fair Housing Act and the U.S. Department of Housing and Urban Development’s guidance on the use of criminal records.  </a:t>
            </a:r>
            <a:endParaRPr/>
          </a:p>
        </p:txBody>
      </p:sp>
      <p:sp>
        <p:nvSpPr>
          <p:cNvPr id="224" name="Google Shape;224;p30"/>
          <p:cNvSpPr txBox="1"/>
          <p:nvPr/>
        </p:nvSpPr>
        <p:spPr>
          <a:xfrm>
            <a:off x="224249" y="511383"/>
            <a:ext cx="1584959" cy="240065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9600">
                <a:solidFill>
                  <a:srgbClr val="E6C013"/>
                </a:solidFill>
                <a:latin typeface="Helvetica Neue"/>
                <a:ea typeface="Helvetica Neue"/>
                <a:cs typeface="Helvetica Neue"/>
                <a:sym typeface="Helvetica Neue"/>
              </a:rPr>
              <a:t> </a:t>
            </a:r>
            <a:r>
              <a:rPr b="1" lang="en-US" sz="15000">
                <a:solidFill>
                  <a:srgbClr val="E6C013"/>
                </a:solidFill>
                <a:latin typeface="Helvetica Neue"/>
                <a:ea typeface="Helvetica Neue"/>
                <a:cs typeface="Helvetica Neue"/>
                <a:sym typeface="Helvetica Neue"/>
              </a:rPr>
              <a:t>!</a:t>
            </a:r>
            <a:endParaRPr/>
          </a:p>
        </p:txBody>
      </p:sp>
      <p:sp>
        <p:nvSpPr>
          <p:cNvPr id="225" name="Google Shape;225;p30"/>
          <p:cNvSpPr txBox="1"/>
          <p:nvPr/>
        </p:nvSpPr>
        <p:spPr>
          <a:xfrm>
            <a:off x="0" y="3598040"/>
            <a:ext cx="12192000" cy="2862322"/>
          </a:xfrm>
          <a:prstGeom prst="rect">
            <a:avLst/>
          </a:prstGeom>
          <a:solidFill>
            <a:srgbClr val="16A2FD"/>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3600">
                <a:solidFill>
                  <a:schemeClr val="lt1"/>
                </a:solidFill>
                <a:latin typeface="Helvetica Neue"/>
                <a:ea typeface="Helvetica Neue"/>
                <a:cs typeface="Helvetica Neue"/>
                <a:sym typeface="Helvetica Neue"/>
              </a:rPr>
              <a:t>This is FEDERAL information. It applies to all 50 states and D.C. But keep in mind that your state or local government might have additional protections for people seeking housing! No matter where you live, it is important to check your state and local law.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9" name="Shape 229"/>
        <p:cNvGrpSpPr/>
        <p:nvPr/>
      </p:nvGrpSpPr>
      <p:grpSpPr>
        <a:xfrm>
          <a:off x="0" y="0"/>
          <a:ext cx="0" cy="0"/>
          <a:chOff x="0" y="0"/>
          <a:chExt cx="0" cy="0"/>
        </a:xfrm>
      </p:grpSpPr>
      <p:sp>
        <p:nvSpPr>
          <p:cNvPr id="230" name="Google Shape;230;p31"/>
          <p:cNvSpPr txBox="1"/>
          <p:nvPr/>
        </p:nvSpPr>
        <p:spPr>
          <a:xfrm>
            <a:off x="452847" y="3101950"/>
            <a:ext cx="11527971"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3600">
                <a:solidFill>
                  <a:schemeClr val="dk1"/>
                </a:solidFill>
                <a:latin typeface="Helvetica Neue"/>
                <a:ea typeface="Helvetica Neue"/>
                <a:cs typeface="Helvetica Neue"/>
                <a:sym typeface="Helvetica Neue"/>
              </a:rPr>
              <a:t> </a:t>
            </a:r>
            <a:endParaRPr/>
          </a:p>
        </p:txBody>
      </p:sp>
      <p:sp>
        <p:nvSpPr>
          <p:cNvPr id="231" name="Google Shape;231;p31"/>
          <p:cNvSpPr txBox="1"/>
          <p:nvPr/>
        </p:nvSpPr>
        <p:spPr>
          <a:xfrm>
            <a:off x="2841899" y="222073"/>
            <a:ext cx="674986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7030A0"/>
                </a:solidFill>
                <a:latin typeface="Helvetica Neue"/>
                <a:ea typeface="Helvetica Neue"/>
                <a:cs typeface="Helvetica Neue"/>
                <a:sym typeface="Helvetica Neue"/>
              </a:rPr>
              <a:t>KNOW YOUR RIGHTS!</a:t>
            </a:r>
            <a:endParaRPr/>
          </a:p>
        </p:txBody>
      </p:sp>
      <p:sp>
        <p:nvSpPr>
          <p:cNvPr id="232" name="Google Shape;232;p31"/>
          <p:cNvSpPr txBox="1"/>
          <p:nvPr/>
        </p:nvSpPr>
        <p:spPr>
          <a:xfrm>
            <a:off x="275047" y="1193735"/>
            <a:ext cx="11527971" cy="255454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4000">
                <a:solidFill>
                  <a:schemeClr val="dk1"/>
                </a:solidFill>
                <a:latin typeface="Calibri"/>
                <a:ea typeface="Calibri"/>
                <a:cs typeface="Calibri"/>
                <a:sym typeface="Calibri"/>
              </a:rPr>
              <a:t>Under the federal </a:t>
            </a:r>
            <a:r>
              <a:rPr b="1" lang="en-US" sz="4000">
                <a:solidFill>
                  <a:schemeClr val="dk1"/>
                </a:solidFill>
                <a:latin typeface="Calibri"/>
                <a:ea typeface="Calibri"/>
                <a:cs typeface="Calibri"/>
                <a:sym typeface="Calibri"/>
              </a:rPr>
              <a:t>Fair Housing Act</a:t>
            </a:r>
            <a:r>
              <a:rPr lang="en-US" sz="4000">
                <a:solidFill>
                  <a:schemeClr val="dk1"/>
                </a:solidFill>
                <a:latin typeface="Calibri"/>
                <a:ea typeface="Calibri"/>
                <a:cs typeface="Calibri"/>
                <a:sym typeface="Calibri"/>
              </a:rPr>
              <a:t>, you have the right NOT to be discriminated against when you apply for housing based on the following </a:t>
            </a:r>
            <a:r>
              <a:rPr b="1" lang="en-US" sz="4000">
                <a:solidFill>
                  <a:schemeClr val="dk1"/>
                </a:solidFill>
                <a:latin typeface="Calibri"/>
                <a:ea typeface="Calibri"/>
                <a:cs typeface="Calibri"/>
                <a:sym typeface="Calibri"/>
              </a:rPr>
              <a:t>protected classes</a:t>
            </a:r>
            <a:r>
              <a:rPr lang="en-US" sz="4000">
                <a:solidFill>
                  <a:schemeClr val="dk1"/>
                </a:solidFill>
                <a:latin typeface="Calibri"/>
                <a:ea typeface="Calibri"/>
                <a:cs typeface="Calibri"/>
                <a:sym typeface="Calibri"/>
              </a:rPr>
              <a:t>:</a:t>
            </a:r>
            <a:endParaRPr/>
          </a:p>
          <a:p>
            <a:pPr indent="0" lvl="0" marL="0" marR="0" rtl="0" algn="just">
              <a:spcBef>
                <a:spcPts val="0"/>
              </a:spcBef>
              <a:spcAft>
                <a:spcPts val="0"/>
              </a:spcAft>
              <a:buNone/>
            </a:pPr>
            <a:r>
              <a:t/>
            </a:r>
            <a:endParaRPr sz="4000">
              <a:solidFill>
                <a:schemeClr val="dk1"/>
              </a:solidFill>
              <a:latin typeface="Calibri"/>
              <a:ea typeface="Calibri"/>
              <a:cs typeface="Calibri"/>
              <a:sym typeface="Calibri"/>
            </a:endParaRPr>
          </a:p>
        </p:txBody>
      </p:sp>
      <p:sp>
        <p:nvSpPr>
          <p:cNvPr id="233" name="Google Shape;233;p31"/>
          <p:cNvSpPr txBox="1"/>
          <p:nvPr/>
        </p:nvSpPr>
        <p:spPr>
          <a:xfrm>
            <a:off x="0" y="3383280"/>
            <a:ext cx="12252960" cy="4708981"/>
          </a:xfrm>
          <a:prstGeom prst="rect">
            <a:avLst/>
          </a:prstGeom>
          <a:solidFill>
            <a:srgbClr val="7030A0"/>
          </a:solidFill>
          <a:ln>
            <a:noFill/>
          </a:ln>
        </p:spPr>
        <p:txBody>
          <a:bodyPr anchorCtr="0" anchor="t" bIns="45700" lIns="91425" spcFirstLastPara="1" rIns="91425" wrap="square" tIns="45700">
            <a:noAutofit/>
          </a:bodyPr>
          <a:lstStyle/>
          <a:p>
            <a:pPr indent="-279391" lvl="0" marL="1828754" marR="0" rtl="0" algn="l">
              <a:lnSpc>
                <a:spcPct val="125000"/>
              </a:lnSpc>
              <a:spcBef>
                <a:spcPts val="0"/>
              </a:spcBef>
              <a:spcAft>
                <a:spcPts val="0"/>
              </a:spcAft>
              <a:buClr>
                <a:schemeClr val="lt1"/>
              </a:buClr>
              <a:buSzPts val="3000"/>
              <a:buFont typeface="Arial"/>
              <a:buChar char="•"/>
            </a:pPr>
            <a:r>
              <a:rPr b="1" lang="en-US" sz="3000">
                <a:solidFill>
                  <a:schemeClr val="lt1"/>
                </a:solidFill>
                <a:latin typeface="Calibri"/>
                <a:ea typeface="Calibri"/>
                <a:cs typeface="Calibri"/>
                <a:sym typeface="Calibri"/>
              </a:rPr>
              <a:t>Race</a:t>
            </a:r>
            <a:endParaRPr sz="3000"/>
          </a:p>
          <a:p>
            <a:pPr indent="-279391" lvl="0" marL="1828754" marR="0" rtl="0" algn="l">
              <a:lnSpc>
                <a:spcPct val="125000"/>
              </a:lnSpc>
              <a:spcBef>
                <a:spcPts val="0"/>
              </a:spcBef>
              <a:spcAft>
                <a:spcPts val="0"/>
              </a:spcAft>
              <a:buClr>
                <a:schemeClr val="lt1"/>
              </a:buClr>
              <a:buSzPts val="3000"/>
              <a:buFont typeface="Arial"/>
              <a:buChar char="•"/>
            </a:pPr>
            <a:r>
              <a:rPr b="1" lang="en-US" sz="3000">
                <a:solidFill>
                  <a:schemeClr val="lt1"/>
                </a:solidFill>
                <a:latin typeface="Calibri"/>
                <a:ea typeface="Calibri"/>
                <a:cs typeface="Calibri"/>
                <a:sym typeface="Calibri"/>
              </a:rPr>
              <a:t>Color</a:t>
            </a:r>
            <a:endParaRPr sz="3000"/>
          </a:p>
          <a:p>
            <a:pPr indent="-279391" lvl="0" marL="1828754" marR="0" rtl="0" algn="l">
              <a:lnSpc>
                <a:spcPct val="125000"/>
              </a:lnSpc>
              <a:spcBef>
                <a:spcPts val="0"/>
              </a:spcBef>
              <a:spcAft>
                <a:spcPts val="0"/>
              </a:spcAft>
              <a:buClr>
                <a:schemeClr val="lt1"/>
              </a:buClr>
              <a:buSzPts val="3000"/>
              <a:buFont typeface="Arial"/>
              <a:buChar char="•"/>
            </a:pPr>
            <a:r>
              <a:rPr b="1" lang="en-US" sz="3000">
                <a:solidFill>
                  <a:schemeClr val="lt1"/>
                </a:solidFill>
                <a:latin typeface="Calibri"/>
                <a:ea typeface="Calibri"/>
                <a:cs typeface="Calibri"/>
                <a:sym typeface="Calibri"/>
              </a:rPr>
              <a:t>National origin</a:t>
            </a:r>
            <a:endParaRPr sz="3000"/>
          </a:p>
          <a:p>
            <a:pPr indent="-279391" lvl="0" marL="1828754" marR="0" rtl="0" algn="l">
              <a:lnSpc>
                <a:spcPct val="125000"/>
              </a:lnSpc>
              <a:spcBef>
                <a:spcPts val="0"/>
              </a:spcBef>
              <a:spcAft>
                <a:spcPts val="0"/>
              </a:spcAft>
              <a:buClr>
                <a:schemeClr val="lt1"/>
              </a:buClr>
              <a:buSzPts val="3000"/>
              <a:buFont typeface="Arial"/>
              <a:buChar char="•"/>
            </a:pPr>
            <a:r>
              <a:rPr b="1" lang="en-US" sz="3000">
                <a:solidFill>
                  <a:schemeClr val="lt1"/>
                </a:solidFill>
                <a:latin typeface="Calibri"/>
                <a:ea typeface="Calibri"/>
                <a:cs typeface="Calibri"/>
                <a:sym typeface="Calibri"/>
              </a:rPr>
              <a:t>Religion</a:t>
            </a:r>
            <a:endParaRPr b="1" sz="3000">
              <a:solidFill>
                <a:schemeClr val="lt1"/>
              </a:solidFill>
              <a:latin typeface="Calibri"/>
              <a:ea typeface="Calibri"/>
              <a:cs typeface="Calibri"/>
              <a:sym typeface="Calibri"/>
            </a:endParaRPr>
          </a:p>
          <a:p>
            <a:pPr indent="-279391" lvl="0" marL="1828754" marR="0" rtl="0" algn="l">
              <a:lnSpc>
                <a:spcPct val="125000"/>
              </a:lnSpc>
              <a:spcBef>
                <a:spcPts val="0"/>
              </a:spcBef>
              <a:spcAft>
                <a:spcPts val="0"/>
              </a:spcAft>
              <a:buClr>
                <a:schemeClr val="lt1"/>
              </a:buClr>
              <a:buSzPts val="3000"/>
              <a:buFont typeface="Arial"/>
              <a:buChar char="•"/>
            </a:pPr>
            <a:r>
              <a:rPr b="1" lang="en-US" sz="3000">
                <a:solidFill>
                  <a:schemeClr val="lt1"/>
                </a:solidFill>
                <a:latin typeface="Calibri"/>
                <a:ea typeface="Calibri"/>
                <a:cs typeface="Calibri"/>
                <a:sym typeface="Calibri"/>
              </a:rPr>
              <a:t>Sex</a:t>
            </a:r>
            <a:endParaRPr b="1" sz="3000">
              <a:solidFill>
                <a:schemeClr val="lt1"/>
              </a:solidFill>
              <a:latin typeface="Calibri"/>
              <a:ea typeface="Calibri"/>
              <a:cs typeface="Calibri"/>
              <a:sym typeface="Calibri"/>
            </a:endParaRPr>
          </a:p>
          <a:p>
            <a:pPr indent="-279391" lvl="0" marL="1828754" marR="0" rtl="0" algn="l">
              <a:lnSpc>
                <a:spcPct val="125000"/>
              </a:lnSpc>
              <a:spcBef>
                <a:spcPts val="0"/>
              </a:spcBef>
              <a:spcAft>
                <a:spcPts val="0"/>
              </a:spcAft>
              <a:buClr>
                <a:schemeClr val="lt1"/>
              </a:buClr>
              <a:buSzPts val="3000"/>
              <a:buFont typeface="Arial"/>
              <a:buChar char="•"/>
            </a:pPr>
            <a:r>
              <a:rPr b="1" lang="en-US" sz="3000">
                <a:solidFill>
                  <a:schemeClr val="lt1"/>
                </a:solidFill>
                <a:latin typeface="Calibri"/>
                <a:ea typeface="Calibri"/>
                <a:cs typeface="Calibri"/>
                <a:sym typeface="Calibri"/>
              </a:rPr>
              <a:t>Disability</a:t>
            </a:r>
            <a:endParaRPr sz="3000"/>
          </a:p>
          <a:p>
            <a:pPr indent="-279391" lvl="0" marL="1828754" marR="0" rtl="0" algn="l">
              <a:lnSpc>
                <a:spcPct val="125000"/>
              </a:lnSpc>
              <a:spcBef>
                <a:spcPts val="0"/>
              </a:spcBef>
              <a:spcAft>
                <a:spcPts val="0"/>
              </a:spcAft>
              <a:buClr>
                <a:schemeClr val="lt1"/>
              </a:buClr>
              <a:buSzPts val="3000"/>
              <a:buFont typeface="Arial"/>
              <a:buChar char="•"/>
            </a:pPr>
            <a:r>
              <a:rPr b="1" lang="en-US" sz="3000">
                <a:solidFill>
                  <a:schemeClr val="lt1"/>
                </a:solidFill>
                <a:latin typeface="Calibri"/>
                <a:ea typeface="Calibri"/>
                <a:cs typeface="Calibri"/>
                <a:sym typeface="Calibri"/>
              </a:rPr>
              <a:t>Family status </a:t>
            </a:r>
            <a:br>
              <a:rPr b="1" lang="en-US" sz="3000">
                <a:solidFill>
                  <a:schemeClr val="lt1"/>
                </a:solidFill>
                <a:latin typeface="Calibri"/>
                <a:ea typeface="Calibri"/>
                <a:cs typeface="Calibri"/>
                <a:sym typeface="Calibri"/>
              </a:rPr>
            </a:br>
            <a:r>
              <a:rPr b="1" lang="en-US" sz="3000">
                <a:solidFill>
                  <a:schemeClr val="lt1"/>
                </a:solidFill>
                <a:latin typeface="Calibri"/>
                <a:ea typeface="Calibri"/>
                <a:cs typeface="Calibri"/>
                <a:sym typeface="Calibri"/>
              </a:rPr>
              <a:t>(e.g., having children)</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5" name="Shape 95"/>
        <p:cNvGrpSpPr/>
        <p:nvPr/>
      </p:nvGrpSpPr>
      <p:grpSpPr>
        <a:xfrm>
          <a:off x="0" y="0"/>
          <a:ext cx="0" cy="0"/>
          <a:chOff x="0" y="0"/>
          <a:chExt cx="0" cy="0"/>
        </a:xfrm>
      </p:grpSpPr>
      <p:pic>
        <p:nvPicPr>
          <p:cNvPr id="96" name="Google Shape;96;p14"/>
          <p:cNvPicPr preferRelativeResize="0"/>
          <p:nvPr/>
        </p:nvPicPr>
        <p:blipFill rotWithShape="1">
          <a:blip r:embed="rId3">
            <a:alphaModFix amt="70000"/>
          </a:blip>
          <a:srcRect b="0" l="0" r="0" t="0"/>
          <a:stretch/>
        </p:blipFill>
        <p:spPr>
          <a:xfrm>
            <a:off x="4299285" y="2"/>
            <a:ext cx="7892716" cy="6857999"/>
          </a:xfrm>
          <a:prstGeom prst="rect">
            <a:avLst/>
          </a:prstGeom>
          <a:noFill/>
          <a:ln>
            <a:noFill/>
          </a:ln>
        </p:spPr>
      </p:pic>
      <p:sp>
        <p:nvSpPr>
          <p:cNvPr id="97" name="Google Shape;97;p14"/>
          <p:cNvSpPr txBox="1"/>
          <p:nvPr>
            <p:ph idx="1" type="subTitle"/>
          </p:nvPr>
        </p:nvSpPr>
        <p:spPr>
          <a:xfrm>
            <a:off x="4572001" y="1"/>
            <a:ext cx="7620001" cy="6858000"/>
          </a:xfrm>
          <a:prstGeom prst="rect">
            <a:avLst/>
          </a:prstGeom>
          <a:noFill/>
          <a:ln>
            <a:noFill/>
          </a:ln>
        </p:spPr>
        <p:txBody>
          <a:bodyPr anchorCtr="0" anchor="b" bIns="45700" lIns="91425" spcFirstLastPara="1" rIns="91425" wrap="square" tIns="45700">
            <a:noAutofit/>
          </a:bodyPr>
          <a:lstStyle/>
          <a:p>
            <a:pPr indent="-307326" lvl="0" marL="571486" marR="0" rtl="0" algn="l">
              <a:lnSpc>
                <a:spcPct val="90000"/>
              </a:lnSpc>
              <a:spcBef>
                <a:spcPts val="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a:p>
            <a:pPr indent="-307326" lvl="0" marL="571486" marR="0" rtl="0" algn="l">
              <a:lnSpc>
                <a:spcPct val="90000"/>
              </a:lnSpc>
              <a:spcBef>
                <a:spcPts val="100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a:p>
            <a:pPr indent="-307326" lvl="0" marL="571486" marR="0" rtl="0" algn="l">
              <a:lnSpc>
                <a:spcPct val="90000"/>
              </a:lnSpc>
              <a:spcBef>
                <a:spcPts val="100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a:p>
            <a:pPr indent="-307326" lvl="0" marL="571486" marR="0" rtl="0" algn="l">
              <a:lnSpc>
                <a:spcPct val="90000"/>
              </a:lnSpc>
              <a:spcBef>
                <a:spcPts val="100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a:p>
            <a:pPr indent="-307326" lvl="0" marL="571486" marR="0" rtl="0" algn="l">
              <a:lnSpc>
                <a:spcPct val="90000"/>
              </a:lnSpc>
              <a:spcBef>
                <a:spcPts val="100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a:p>
            <a:pPr indent="-307326" lvl="0" marL="571486" marR="0" rtl="0" algn="l">
              <a:lnSpc>
                <a:spcPct val="90000"/>
              </a:lnSpc>
              <a:spcBef>
                <a:spcPts val="100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a:p>
            <a:pPr indent="-307326" lvl="0" marL="571486" marR="0" rtl="0" algn="l">
              <a:lnSpc>
                <a:spcPct val="90000"/>
              </a:lnSpc>
              <a:spcBef>
                <a:spcPts val="100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a:p>
            <a:pPr indent="-307326" lvl="0" marL="571486" marR="0" rtl="0" algn="l">
              <a:lnSpc>
                <a:spcPct val="90000"/>
              </a:lnSpc>
              <a:spcBef>
                <a:spcPts val="100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a:p>
            <a:pPr indent="0" lvl="0" marL="0" marR="0" rtl="0" algn="l">
              <a:lnSpc>
                <a:spcPct val="90000"/>
              </a:lnSpc>
              <a:spcBef>
                <a:spcPts val="1000"/>
              </a:spcBef>
              <a:spcAft>
                <a:spcPts val="0"/>
              </a:spcAft>
              <a:buClr>
                <a:srgbClr val="E6C013"/>
              </a:buClr>
              <a:buSzPts val="5200"/>
              <a:buFont typeface="Arial"/>
              <a:buNone/>
            </a:pPr>
            <a:r>
              <a:t/>
            </a:r>
            <a:endParaRPr b="0" i="0" sz="4000" u="none" cap="none" strike="noStrike">
              <a:solidFill>
                <a:schemeClr val="dk1"/>
              </a:solidFill>
              <a:latin typeface="Calibri"/>
              <a:ea typeface="Calibri"/>
              <a:cs typeface="Calibri"/>
              <a:sym typeface="Calibri"/>
            </a:endParaRPr>
          </a:p>
        </p:txBody>
      </p:sp>
      <p:sp>
        <p:nvSpPr>
          <p:cNvPr id="98" name="Google Shape;98;p14"/>
          <p:cNvSpPr txBox="1"/>
          <p:nvPr>
            <p:ph type="ctrTitle"/>
          </p:nvPr>
        </p:nvSpPr>
        <p:spPr>
          <a:xfrm>
            <a:off x="-1" y="1"/>
            <a:ext cx="4299285" cy="6858000"/>
          </a:xfrm>
          <a:prstGeom prst="rect">
            <a:avLst/>
          </a:prstGeom>
          <a:solidFill>
            <a:srgbClr val="16A2FD"/>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6C013"/>
              </a:buClr>
              <a:buSzPts val="4000"/>
              <a:buFont typeface="Helvetica Neue"/>
              <a:buNone/>
            </a:pPr>
            <a:br>
              <a:rPr b="0" i="0" lang="en-US" sz="4000" u="none" cap="none" strike="noStrike">
                <a:solidFill>
                  <a:srgbClr val="E6C013"/>
                </a:solidFill>
                <a:latin typeface="Helvetica Neue"/>
                <a:ea typeface="Helvetica Neue"/>
                <a:cs typeface="Helvetica Neue"/>
                <a:sym typeface="Helvetica Neue"/>
              </a:rPr>
            </a:br>
            <a:br>
              <a:rPr b="0" i="0" lang="en-US" sz="4000" u="none" cap="none" strike="noStrike">
                <a:solidFill>
                  <a:srgbClr val="E6C013"/>
                </a:solidFill>
                <a:latin typeface="Helvetica Neue"/>
                <a:ea typeface="Helvetica Neue"/>
                <a:cs typeface="Helvetica Neue"/>
                <a:sym typeface="Helvetica Neue"/>
              </a:rPr>
            </a:br>
            <a:br>
              <a:rPr b="0" i="0" lang="en-US" sz="4000" u="none" cap="none" strike="noStrike">
                <a:solidFill>
                  <a:srgbClr val="E6C013"/>
                </a:solidFill>
                <a:latin typeface="Helvetica Neue"/>
                <a:ea typeface="Helvetica Neue"/>
                <a:cs typeface="Helvetica Neue"/>
                <a:sym typeface="Helvetica Neue"/>
              </a:rPr>
            </a:br>
            <a:br>
              <a:rPr b="0" i="0" lang="en-US" sz="4000" u="none" cap="none" strike="noStrike">
                <a:solidFill>
                  <a:srgbClr val="E6C013"/>
                </a:solidFill>
                <a:latin typeface="Helvetica Neue"/>
                <a:ea typeface="Helvetica Neue"/>
                <a:cs typeface="Helvetica Neue"/>
                <a:sym typeface="Helvetica Neue"/>
              </a:rPr>
            </a:br>
            <a:r>
              <a:rPr b="0" i="0" lang="en-US" sz="4000" u="none" cap="none" strike="noStrike">
                <a:solidFill>
                  <a:srgbClr val="E6C013"/>
                </a:solidFill>
                <a:latin typeface="Helvetica Neue"/>
                <a:ea typeface="Helvetica Neue"/>
                <a:cs typeface="Helvetica Neue"/>
                <a:sym typeface="Helvetica Neue"/>
              </a:rPr>
              <a:t> </a:t>
            </a:r>
            <a:r>
              <a:rPr b="1" i="0" lang="en-US" sz="4000" u="none" cap="none" strike="noStrike">
                <a:solidFill>
                  <a:schemeClr val="lt1"/>
                </a:solidFill>
                <a:latin typeface="Helvetica Neue"/>
                <a:ea typeface="Helvetica Neue"/>
                <a:cs typeface="Helvetica Neue"/>
                <a:sym typeface="Helvetica Neue"/>
              </a:rPr>
              <a:t>INTRODUCTION</a:t>
            </a:r>
            <a:endParaRPr/>
          </a:p>
        </p:txBody>
      </p:sp>
      <p:pic>
        <p:nvPicPr>
          <p:cNvPr id="99" name="Google Shape;99;p14"/>
          <p:cNvPicPr preferRelativeResize="0"/>
          <p:nvPr/>
        </p:nvPicPr>
        <p:blipFill rotWithShape="1">
          <a:blip r:embed="rId4">
            <a:alphaModFix/>
          </a:blip>
          <a:srcRect b="0" l="0" r="0" t="0"/>
          <a:stretch/>
        </p:blipFill>
        <p:spPr>
          <a:xfrm>
            <a:off x="0" y="768779"/>
            <a:ext cx="1371600" cy="1371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Helvetica Neue"/>
              <a:buNone/>
            </a:pPr>
            <a:r>
              <a:rPr b="1" i="0" lang="en-US" sz="4800" u="none" cap="none" strike="noStrike">
                <a:solidFill>
                  <a:schemeClr val="dk1"/>
                </a:solidFill>
                <a:latin typeface="Helvetica Neue"/>
                <a:ea typeface="Helvetica Neue"/>
                <a:cs typeface="Helvetica Neue"/>
                <a:sym typeface="Helvetica Neue"/>
              </a:rPr>
              <a:t>NOTE on DISABILITY</a:t>
            </a:r>
            <a:endParaRPr/>
          </a:p>
        </p:txBody>
      </p:sp>
      <p:sp>
        <p:nvSpPr>
          <p:cNvPr id="239" name="Google Shape;239;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3515"/>
              <a:buFont typeface="Arial"/>
              <a:buNone/>
            </a:pPr>
            <a:r>
              <a:rPr b="0" i="0" lang="en-US" sz="3515" u="none" cap="none" strike="noStrike">
                <a:solidFill>
                  <a:schemeClr val="dk1"/>
                </a:solidFill>
                <a:latin typeface="Calibri"/>
                <a:ea typeface="Calibri"/>
                <a:cs typeface="Calibri"/>
                <a:sym typeface="Calibri"/>
              </a:rPr>
              <a:t>1 of the 7 </a:t>
            </a:r>
            <a:r>
              <a:rPr b="1" i="0" lang="en-US" sz="3515" u="none" cap="none" strike="noStrike">
                <a:solidFill>
                  <a:schemeClr val="dk1"/>
                </a:solidFill>
                <a:latin typeface="Calibri"/>
                <a:ea typeface="Calibri"/>
                <a:cs typeface="Calibri"/>
                <a:sym typeface="Calibri"/>
              </a:rPr>
              <a:t>federal protected classes</a:t>
            </a:r>
            <a:endParaRPr b="0" i="0" sz="3515" u="none" cap="none" strike="noStrike">
              <a:solidFill>
                <a:schemeClr val="dk1"/>
              </a:solidFill>
              <a:latin typeface="Calibri"/>
              <a:ea typeface="Calibri"/>
              <a:cs typeface="Calibri"/>
              <a:sym typeface="Calibri"/>
            </a:endParaRPr>
          </a:p>
          <a:p>
            <a:pPr indent="0" lvl="0" marL="0" marR="0" rtl="0" algn="ctr">
              <a:lnSpc>
                <a:spcPct val="80000"/>
              </a:lnSpc>
              <a:spcBef>
                <a:spcPts val="1000"/>
              </a:spcBef>
              <a:spcAft>
                <a:spcPts val="0"/>
              </a:spcAft>
              <a:buClr>
                <a:schemeClr val="dk1"/>
              </a:buClr>
              <a:buSzPts val="3515"/>
              <a:buFont typeface="Arial"/>
              <a:buNone/>
            </a:pPr>
            <a:r>
              <a:rPr b="1" i="0" lang="en-US" sz="3515" u="none" cap="none" strike="noStrike">
                <a:solidFill>
                  <a:schemeClr val="dk1"/>
                </a:solidFill>
                <a:latin typeface="Calibri"/>
                <a:ea typeface="Calibri"/>
                <a:cs typeface="Calibri"/>
                <a:sym typeface="Calibri"/>
              </a:rPr>
              <a:t>Disability</a:t>
            </a:r>
            <a:r>
              <a:rPr b="0" i="0" lang="en-US" sz="3515" u="none" cap="none" strike="noStrike">
                <a:solidFill>
                  <a:schemeClr val="dk1"/>
                </a:solidFill>
                <a:latin typeface="Calibri"/>
                <a:ea typeface="Calibri"/>
                <a:cs typeface="Calibri"/>
                <a:sym typeface="Calibri"/>
              </a:rPr>
              <a:t> includes:</a:t>
            </a:r>
            <a:endParaRPr/>
          </a:p>
          <a:p>
            <a:pPr indent="-223202" lvl="0" marL="228594" marR="0" rtl="0" algn="ctr">
              <a:lnSpc>
                <a:spcPct val="80000"/>
              </a:lnSpc>
              <a:spcBef>
                <a:spcPts val="1000"/>
              </a:spcBef>
              <a:spcAft>
                <a:spcPts val="0"/>
              </a:spcAft>
              <a:buClr>
                <a:schemeClr val="dk1"/>
              </a:buClr>
              <a:buSzPts val="3515"/>
              <a:buFont typeface="Arial"/>
              <a:buChar char="•"/>
            </a:pPr>
            <a:r>
              <a:rPr b="0" i="0" lang="en-US" sz="3515" u="none" cap="none" strike="noStrike">
                <a:solidFill>
                  <a:schemeClr val="dk1"/>
                </a:solidFill>
                <a:latin typeface="Calibri"/>
                <a:ea typeface="Calibri"/>
                <a:cs typeface="Calibri"/>
                <a:sym typeface="Calibri"/>
              </a:rPr>
              <a:t>Physical disabilities like deafness, blindness, mobility limitations</a:t>
            </a:r>
            <a:endParaRPr/>
          </a:p>
          <a:p>
            <a:pPr indent="-223202" lvl="0" marL="228594" marR="0" rtl="0" algn="ctr">
              <a:lnSpc>
                <a:spcPct val="80000"/>
              </a:lnSpc>
              <a:spcBef>
                <a:spcPts val="1000"/>
              </a:spcBef>
              <a:spcAft>
                <a:spcPts val="0"/>
              </a:spcAft>
              <a:buClr>
                <a:schemeClr val="dk1"/>
              </a:buClr>
              <a:buSzPts val="3515"/>
              <a:buFont typeface="Arial"/>
              <a:buChar char="•"/>
            </a:pPr>
            <a:r>
              <a:rPr b="0" i="0" lang="en-US" sz="3515" u="none" cap="none" strike="noStrike">
                <a:solidFill>
                  <a:schemeClr val="dk1"/>
                </a:solidFill>
                <a:latin typeface="Calibri"/>
                <a:ea typeface="Calibri"/>
                <a:cs typeface="Calibri"/>
                <a:sym typeface="Calibri"/>
              </a:rPr>
              <a:t>Mental &amp; intellectual disabilities</a:t>
            </a:r>
            <a:endParaRPr/>
          </a:p>
          <a:p>
            <a:pPr indent="-223202" lvl="0" marL="228594" marR="0" rtl="0" algn="ctr">
              <a:lnSpc>
                <a:spcPct val="80000"/>
              </a:lnSpc>
              <a:spcBef>
                <a:spcPts val="1000"/>
              </a:spcBef>
              <a:spcAft>
                <a:spcPts val="0"/>
              </a:spcAft>
              <a:buClr>
                <a:schemeClr val="dk1"/>
              </a:buClr>
              <a:buSzPts val="3515"/>
              <a:buFont typeface="Arial"/>
              <a:buChar char="•"/>
            </a:pPr>
            <a:r>
              <a:rPr b="1" i="1" lang="en-US" sz="3515" u="sng" cap="none" strike="noStrike">
                <a:solidFill>
                  <a:schemeClr val="dk1"/>
                </a:solidFill>
                <a:latin typeface="Calibri"/>
                <a:ea typeface="Calibri"/>
                <a:cs typeface="Calibri"/>
                <a:sym typeface="Calibri"/>
              </a:rPr>
              <a:t>Past</a:t>
            </a:r>
            <a:r>
              <a:rPr b="1" i="0" lang="en-US" sz="3515" u="none" cap="none" strike="noStrike">
                <a:solidFill>
                  <a:schemeClr val="dk1"/>
                </a:solidFill>
                <a:latin typeface="Calibri"/>
                <a:ea typeface="Calibri"/>
                <a:cs typeface="Calibri"/>
                <a:sym typeface="Calibri"/>
              </a:rPr>
              <a:t> drug or alcohol addiction</a:t>
            </a:r>
            <a:endParaRPr/>
          </a:p>
          <a:p>
            <a:pPr indent="-223202" lvl="0" marL="228594" marR="0" rtl="0" algn="ctr">
              <a:lnSpc>
                <a:spcPct val="80000"/>
              </a:lnSpc>
              <a:spcBef>
                <a:spcPts val="1000"/>
              </a:spcBef>
              <a:spcAft>
                <a:spcPts val="0"/>
              </a:spcAft>
              <a:buClr>
                <a:schemeClr val="dk1"/>
              </a:buClr>
              <a:buSzPts val="3515"/>
              <a:buFont typeface="Arial"/>
              <a:buChar char="•"/>
            </a:pPr>
            <a:r>
              <a:rPr b="1" i="1" lang="en-US" sz="3515" u="sng" cap="none" strike="noStrike">
                <a:solidFill>
                  <a:schemeClr val="dk1"/>
                </a:solidFill>
                <a:latin typeface="Calibri"/>
                <a:ea typeface="Calibri"/>
                <a:cs typeface="Calibri"/>
                <a:sym typeface="Calibri"/>
              </a:rPr>
              <a:t>Current</a:t>
            </a:r>
            <a:r>
              <a:rPr b="1" i="0" lang="en-US" sz="3515" u="none" cap="none" strike="noStrike">
                <a:solidFill>
                  <a:schemeClr val="dk1"/>
                </a:solidFill>
                <a:latin typeface="Calibri"/>
                <a:ea typeface="Calibri"/>
                <a:cs typeface="Calibri"/>
                <a:sym typeface="Calibri"/>
              </a:rPr>
              <a:t> alcoholism</a:t>
            </a:r>
            <a:endParaRPr/>
          </a:p>
          <a:p>
            <a:pPr indent="-64128" lvl="0" marL="228594" marR="0" rtl="0" algn="l">
              <a:lnSpc>
                <a:spcPct val="80000"/>
              </a:lnSpc>
              <a:spcBef>
                <a:spcPts val="1000"/>
              </a:spcBef>
              <a:spcAft>
                <a:spcPts val="0"/>
              </a:spcAft>
              <a:buClr>
                <a:schemeClr val="dk1"/>
              </a:buClr>
              <a:buSzPts val="2590"/>
              <a:buFont typeface="Arial"/>
              <a:buNone/>
            </a:pPr>
            <a:r>
              <a:t/>
            </a:r>
            <a:endParaRPr b="0" i="0" sz="2590" u="none" cap="none" strike="noStrike">
              <a:solidFill>
                <a:schemeClr val="dk1"/>
              </a:solidFill>
              <a:latin typeface="Calibri"/>
              <a:ea typeface="Calibri"/>
              <a:cs typeface="Calibri"/>
              <a:sym typeface="Calibri"/>
            </a:endParaRPr>
          </a:p>
        </p:txBody>
      </p:sp>
      <p:cxnSp>
        <p:nvCxnSpPr>
          <p:cNvPr id="240" name="Google Shape;240;p32"/>
          <p:cNvCxnSpPr/>
          <p:nvPr/>
        </p:nvCxnSpPr>
        <p:spPr>
          <a:xfrm>
            <a:off x="1559560" y="1514224"/>
            <a:ext cx="9144000" cy="0"/>
          </a:xfrm>
          <a:prstGeom prst="straightConnector1">
            <a:avLst/>
          </a:prstGeom>
          <a:noFill/>
          <a:ln cap="flat" cmpd="sng" w="50800">
            <a:solidFill>
              <a:srgbClr val="E6C013"/>
            </a:solidFill>
            <a:prstDash val="solid"/>
            <a:miter lim="8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3"/>
          <p:cNvSpPr txBox="1"/>
          <p:nvPr/>
        </p:nvSpPr>
        <p:spPr>
          <a:xfrm>
            <a:off x="452847" y="3101950"/>
            <a:ext cx="11527971"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3600">
                <a:solidFill>
                  <a:schemeClr val="dk1"/>
                </a:solidFill>
                <a:latin typeface="Helvetica Neue"/>
                <a:ea typeface="Helvetica Neue"/>
                <a:cs typeface="Helvetica Neue"/>
                <a:sym typeface="Helvetica Neue"/>
              </a:rPr>
              <a:t> </a:t>
            </a:r>
            <a:endParaRPr/>
          </a:p>
        </p:txBody>
      </p:sp>
      <p:sp>
        <p:nvSpPr>
          <p:cNvPr id="246" name="Google Shape;246;p33"/>
          <p:cNvSpPr txBox="1"/>
          <p:nvPr/>
        </p:nvSpPr>
        <p:spPr>
          <a:xfrm>
            <a:off x="2841899" y="222073"/>
            <a:ext cx="674986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7030A0"/>
                </a:solidFill>
                <a:latin typeface="Helvetica Neue"/>
                <a:ea typeface="Helvetica Neue"/>
                <a:cs typeface="Helvetica Neue"/>
                <a:sym typeface="Helvetica Neue"/>
              </a:rPr>
              <a:t>KNOW YOUR RIGHTS!</a:t>
            </a:r>
            <a:endParaRPr/>
          </a:p>
        </p:txBody>
      </p:sp>
      <p:sp>
        <p:nvSpPr>
          <p:cNvPr id="247" name="Google Shape;247;p33"/>
          <p:cNvSpPr txBox="1"/>
          <p:nvPr/>
        </p:nvSpPr>
        <p:spPr>
          <a:xfrm>
            <a:off x="315324" y="990339"/>
            <a:ext cx="11622313" cy="22467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dk1"/>
                </a:solidFill>
                <a:latin typeface="Helvetica Neue"/>
                <a:ea typeface="Helvetica Neue"/>
                <a:cs typeface="Helvetica Neue"/>
                <a:sym typeface="Helvetica Neue"/>
              </a:rPr>
              <a:t>Reasonable Accommodation:</a:t>
            </a:r>
            <a:endParaRPr/>
          </a:p>
          <a:p>
            <a:pPr indent="0" lvl="0" marL="0" marR="0" rtl="0" algn="ctr">
              <a:spcBef>
                <a:spcPts val="0"/>
              </a:spcBef>
              <a:spcAft>
                <a:spcPts val="0"/>
              </a:spcAft>
              <a:buNone/>
            </a:pPr>
            <a:r>
              <a:rPr lang="en-US" sz="3000">
                <a:solidFill>
                  <a:schemeClr val="dk1"/>
                </a:solidFill>
                <a:latin typeface="Helvetica Neue"/>
                <a:ea typeface="Helvetica Neue"/>
                <a:cs typeface="Helvetica Neue"/>
                <a:sym typeface="Helvetica Neue"/>
              </a:rPr>
              <a:t>A change in rule or practice necessary to allow person with a disability equal opportunity to use &amp; enjoy housing</a:t>
            </a:r>
            <a:endParaRPr/>
          </a:p>
          <a:p>
            <a:pPr indent="0" lvl="0" marL="0" marR="0" rtl="0" algn="just">
              <a:spcBef>
                <a:spcPts val="0"/>
              </a:spcBef>
              <a:spcAft>
                <a:spcPts val="0"/>
              </a:spcAft>
              <a:buNone/>
            </a:pPr>
            <a:r>
              <a:t/>
            </a:r>
            <a:endParaRPr sz="4000">
              <a:solidFill>
                <a:schemeClr val="dk1"/>
              </a:solidFill>
              <a:latin typeface="Calibri"/>
              <a:ea typeface="Calibri"/>
              <a:cs typeface="Calibri"/>
              <a:sym typeface="Calibri"/>
            </a:endParaRPr>
          </a:p>
        </p:txBody>
      </p:sp>
      <p:sp>
        <p:nvSpPr>
          <p:cNvPr id="248" name="Google Shape;248;p33"/>
          <p:cNvSpPr txBox="1"/>
          <p:nvPr/>
        </p:nvSpPr>
        <p:spPr>
          <a:xfrm>
            <a:off x="-3" y="3072350"/>
            <a:ext cx="12252960" cy="3785652"/>
          </a:xfrm>
          <a:prstGeom prst="rect">
            <a:avLst/>
          </a:prstGeom>
          <a:solidFill>
            <a:srgbClr val="7030A0"/>
          </a:solidFill>
          <a:ln>
            <a:noFill/>
          </a:ln>
        </p:spPr>
        <p:txBody>
          <a:bodyPr anchorCtr="0" anchor="ctr" bIns="45700" lIns="91425" spcFirstLastPara="1" rIns="91425" wrap="square" tIns="45700">
            <a:noAutofit/>
          </a:bodyPr>
          <a:lstStyle/>
          <a:p>
            <a:pPr indent="0" lvl="0" marL="347654" marR="0" rtl="0" algn="l">
              <a:spcBef>
                <a:spcPts val="0"/>
              </a:spcBef>
              <a:spcAft>
                <a:spcPts val="0"/>
              </a:spcAft>
              <a:buNone/>
            </a:pPr>
            <a:r>
              <a:t/>
            </a:r>
            <a:endParaRPr b="1" sz="4000">
              <a:solidFill>
                <a:schemeClr val="lt1"/>
              </a:solidFill>
              <a:latin typeface="Calibri"/>
              <a:ea typeface="Calibri"/>
              <a:cs typeface="Calibri"/>
              <a:sym typeface="Calibri"/>
            </a:endParaRPr>
          </a:p>
          <a:p>
            <a:pPr indent="-571486" lvl="0" marL="919140" marR="0" rtl="0" algn="l">
              <a:spcBef>
                <a:spcPts val="0"/>
              </a:spcBef>
              <a:spcAft>
                <a:spcPts val="0"/>
              </a:spcAft>
              <a:buClr>
                <a:schemeClr val="lt1"/>
              </a:buClr>
              <a:buSzPts val="4000"/>
              <a:buFont typeface="Arial"/>
              <a:buChar char="•"/>
            </a:pPr>
            <a:r>
              <a:rPr b="1" lang="en-US" sz="4000">
                <a:solidFill>
                  <a:schemeClr val="lt1"/>
                </a:solidFill>
                <a:latin typeface="Calibri"/>
                <a:ea typeface="Calibri"/>
                <a:cs typeface="Calibri"/>
                <a:sym typeface="Calibri"/>
              </a:rPr>
              <a:t>Landlords are </a:t>
            </a:r>
            <a:r>
              <a:rPr b="1" lang="en-US" sz="4000" u="sng">
                <a:solidFill>
                  <a:schemeClr val="lt1"/>
                </a:solidFill>
                <a:latin typeface="Calibri"/>
                <a:ea typeface="Calibri"/>
                <a:cs typeface="Calibri"/>
                <a:sym typeface="Calibri"/>
              </a:rPr>
              <a:t>required</a:t>
            </a:r>
            <a:r>
              <a:rPr b="1" lang="en-US" sz="4000">
                <a:solidFill>
                  <a:schemeClr val="lt1"/>
                </a:solidFill>
                <a:latin typeface="Calibri"/>
                <a:ea typeface="Calibri"/>
                <a:cs typeface="Calibri"/>
                <a:sym typeface="Calibri"/>
              </a:rPr>
              <a:t> to provide you with a reasonable accommodation if requested</a:t>
            </a:r>
            <a:endParaRPr/>
          </a:p>
          <a:p>
            <a:pPr indent="0" lvl="0" marL="347654" marR="0" rtl="0" algn="l">
              <a:spcBef>
                <a:spcPts val="0"/>
              </a:spcBef>
              <a:spcAft>
                <a:spcPts val="0"/>
              </a:spcAft>
              <a:buNone/>
            </a:pPr>
            <a:r>
              <a:t/>
            </a:r>
            <a:endParaRPr b="1" sz="4000">
              <a:solidFill>
                <a:schemeClr val="lt1"/>
              </a:solidFill>
              <a:latin typeface="Calibri"/>
              <a:ea typeface="Calibri"/>
              <a:cs typeface="Calibri"/>
              <a:sym typeface="Calibri"/>
            </a:endParaRPr>
          </a:p>
          <a:p>
            <a:pPr indent="-573074" lvl="0" marL="920728" marR="0" rtl="0" algn="l">
              <a:spcBef>
                <a:spcPts val="0"/>
              </a:spcBef>
              <a:spcAft>
                <a:spcPts val="0"/>
              </a:spcAft>
              <a:buClr>
                <a:schemeClr val="lt1"/>
              </a:buClr>
              <a:buSzPts val="4000"/>
              <a:buFont typeface="Arial"/>
              <a:buChar char="•"/>
            </a:pPr>
            <a:r>
              <a:rPr b="1" lang="en-US" sz="4000">
                <a:solidFill>
                  <a:schemeClr val="lt1"/>
                </a:solidFill>
                <a:latin typeface="Calibri"/>
                <a:ea typeface="Calibri"/>
                <a:cs typeface="Calibri"/>
                <a:sym typeface="Calibri"/>
              </a:rPr>
              <a:t>Must be reasonable AND necessary</a:t>
            </a:r>
            <a:endParaRPr/>
          </a:p>
          <a:p>
            <a:pPr indent="0" lvl="0" marL="347654" marR="0" rtl="0" algn="l">
              <a:spcBef>
                <a:spcPts val="0"/>
              </a:spcBef>
              <a:spcAft>
                <a:spcPts val="0"/>
              </a:spcAft>
              <a:buNone/>
            </a:pPr>
            <a:r>
              <a:t/>
            </a:r>
            <a:endParaRPr b="1" sz="40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4"/>
          <p:cNvSpPr txBox="1"/>
          <p:nvPr>
            <p:ph type="title"/>
          </p:nvPr>
        </p:nvSpPr>
        <p:spPr>
          <a:xfrm>
            <a:off x="838200" y="365127"/>
            <a:ext cx="10515600" cy="1325563"/>
          </a:xfrm>
          <a:prstGeom prst="rect">
            <a:avLst/>
          </a:prstGeom>
          <a:solidFill>
            <a:srgbClr val="16A2FD"/>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Helvetica Neue"/>
              <a:buNone/>
            </a:pPr>
            <a:r>
              <a:rPr b="1" i="0" lang="en-US" sz="4400" u="none" cap="none" strike="noStrike">
                <a:solidFill>
                  <a:schemeClr val="lt1"/>
                </a:solidFill>
                <a:latin typeface="Helvetica Neue"/>
                <a:ea typeface="Helvetica Neue"/>
                <a:cs typeface="Helvetica Neue"/>
                <a:sym typeface="Helvetica Neue"/>
              </a:rPr>
              <a:t>HUD GUIDANCE</a:t>
            </a:r>
            <a:endParaRPr/>
          </a:p>
        </p:txBody>
      </p:sp>
      <p:sp>
        <p:nvSpPr>
          <p:cNvPr id="254" name="Google Shape;254;p34"/>
          <p:cNvSpPr txBox="1"/>
          <p:nvPr>
            <p:ph idx="1" type="body"/>
          </p:nvPr>
        </p:nvSpPr>
        <p:spPr>
          <a:xfrm>
            <a:off x="838200" y="2222350"/>
            <a:ext cx="10515600" cy="2973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chemeClr val="dk1"/>
              </a:buClr>
              <a:buSzPts val="3200"/>
              <a:buFont typeface="Arial"/>
              <a:buNone/>
            </a:pPr>
            <a:r>
              <a:rPr b="1" i="0" lang="en-US" sz="3200" u="none" cap="none" strike="noStrike">
                <a:solidFill>
                  <a:schemeClr val="dk1"/>
                </a:solidFill>
                <a:latin typeface="Helvetica Neue"/>
                <a:ea typeface="Helvetica Neue"/>
                <a:cs typeface="Helvetica Neue"/>
                <a:sym typeface="Helvetica Neue"/>
              </a:rPr>
              <a:t>In 2016 HUD issued guidance on how FHA applies to use of criminal history. </a:t>
            </a:r>
            <a:endParaRPr/>
          </a:p>
          <a:p>
            <a:pPr indent="0" lvl="0" marL="0" marR="0" rtl="0" algn="ctr">
              <a:lnSpc>
                <a:spcPct val="90000"/>
              </a:lnSpc>
              <a:spcBef>
                <a:spcPts val="1000"/>
              </a:spcBef>
              <a:spcAft>
                <a:spcPts val="0"/>
              </a:spcAft>
              <a:buClr>
                <a:schemeClr val="dk1"/>
              </a:buClr>
              <a:buSzPts val="3200"/>
              <a:buFont typeface="Arial"/>
              <a:buNone/>
            </a:pPr>
            <a:r>
              <a:rPr b="1" i="0" lang="en-US" sz="3200" u="none" cap="none" strike="noStrike">
                <a:solidFill>
                  <a:schemeClr val="dk1"/>
                </a:solidFill>
                <a:latin typeface="Helvetica Neue"/>
                <a:ea typeface="Helvetica Neue"/>
                <a:cs typeface="Helvetica Neue"/>
                <a:sym typeface="Helvetica Neue"/>
              </a:rPr>
              <a:t>It explains how criminal history </a:t>
            </a:r>
            <a:r>
              <a:rPr b="1" i="0" lang="en-US" sz="3200" u="none" cap="none" strike="noStrike">
                <a:solidFill>
                  <a:srgbClr val="E6C013"/>
                </a:solidFill>
                <a:latin typeface="Helvetica Neue"/>
                <a:ea typeface="Helvetica Neue"/>
                <a:cs typeface="Helvetica Neue"/>
                <a:sym typeface="Helvetica Neue"/>
              </a:rPr>
              <a:t>should</a:t>
            </a:r>
            <a:r>
              <a:rPr b="1" i="0" lang="en-US" sz="3200" u="none" cap="none" strike="noStrike">
                <a:solidFill>
                  <a:schemeClr val="dk1"/>
                </a:solidFill>
                <a:latin typeface="Helvetica Neue"/>
                <a:ea typeface="Helvetica Neue"/>
                <a:cs typeface="Helvetica Neue"/>
                <a:sym typeface="Helvetica Neue"/>
              </a:rPr>
              <a:t> and </a:t>
            </a:r>
            <a:r>
              <a:rPr b="1" lang="en-US" sz="3200">
                <a:latin typeface="Helvetica Neue"/>
                <a:ea typeface="Helvetica Neue"/>
                <a:cs typeface="Helvetica Neue"/>
                <a:sym typeface="Helvetica Neue"/>
              </a:rPr>
              <a:t>      </a:t>
            </a:r>
            <a:r>
              <a:rPr b="1" i="0" lang="en-US" sz="3200" u="none" cap="none" strike="noStrike">
                <a:solidFill>
                  <a:srgbClr val="E6C013"/>
                </a:solidFill>
                <a:latin typeface="Helvetica Neue"/>
                <a:ea typeface="Helvetica Neue"/>
                <a:cs typeface="Helvetica Neue"/>
                <a:sym typeface="Helvetica Neue"/>
              </a:rPr>
              <a:t>should not </a:t>
            </a:r>
            <a:r>
              <a:rPr b="1" i="0" lang="en-US" sz="3200" u="none" cap="none" strike="noStrike">
                <a:solidFill>
                  <a:schemeClr val="dk1"/>
                </a:solidFill>
                <a:latin typeface="Helvetica Neue"/>
                <a:ea typeface="Helvetica Neue"/>
                <a:cs typeface="Helvetica Neue"/>
                <a:sym typeface="Helvetica Neue"/>
              </a:rPr>
              <a:t>be used by landlords when deciding whether to approve housing applications.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8" name="Shape 258"/>
        <p:cNvGrpSpPr/>
        <p:nvPr/>
      </p:nvGrpSpPr>
      <p:grpSpPr>
        <a:xfrm>
          <a:off x="0" y="0"/>
          <a:ext cx="0" cy="0"/>
          <a:chOff x="0" y="0"/>
          <a:chExt cx="0" cy="0"/>
        </a:xfrm>
      </p:grpSpPr>
      <p:sp>
        <p:nvSpPr>
          <p:cNvPr id="259" name="Google Shape;259;p35"/>
          <p:cNvSpPr txBox="1"/>
          <p:nvPr/>
        </p:nvSpPr>
        <p:spPr>
          <a:xfrm>
            <a:off x="452847" y="3101950"/>
            <a:ext cx="11527971"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3600">
                <a:solidFill>
                  <a:schemeClr val="dk1"/>
                </a:solidFill>
                <a:latin typeface="Helvetica Neue"/>
                <a:ea typeface="Helvetica Neue"/>
                <a:cs typeface="Helvetica Neue"/>
                <a:sym typeface="Helvetica Neue"/>
              </a:rPr>
              <a:t> </a:t>
            </a:r>
            <a:endParaRPr/>
          </a:p>
        </p:txBody>
      </p:sp>
      <p:sp>
        <p:nvSpPr>
          <p:cNvPr id="260" name="Google Shape;260;p35"/>
          <p:cNvSpPr txBox="1"/>
          <p:nvPr/>
        </p:nvSpPr>
        <p:spPr>
          <a:xfrm>
            <a:off x="2841899" y="222073"/>
            <a:ext cx="674986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7030A0"/>
                </a:solidFill>
                <a:latin typeface="Helvetica Neue"/>
                <a:ea typeface="Helvetica Neue"/>
                <a:cs typeface="Helvetica Neue"/>
                <a:sym typeface="Helvetica Neue"/>
              </a:rPr>
              <a:t>KNOW YOUR RIGHTS!</a:t>
            </a:r>
            <a:endParaRPr/>
          </a:p>
        </p:txBody>
      </p:sp>
      <p:sp>
        <p:nvSpPr>
          <p:cNvPr id="261" name="Google Shape;261;p35"/>
          <p:cNvSpPr txBox="1"/>
          <p:nvPr/>
        </p:nvSpPr>
        <p:spPr>
          <a:xfrm>
            <a:off x="315324" y="990339"/>
            <a:ext cx="11622313" cy="126188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3800">
                <a:solidFill>
                  <a:schemeClr val="dk1"/>
                </a:solidFill>
                <a:latin typeface="Calibri"/>
                <a:ea typeface="Calibri"/>
                <a:cs typeface="Calibri"/>
                <a:sym typeface="Calibri"/>
              </a:rPr>
              <a:t>According to the </a:t>
            </a:r>
            <a:r>
              <a:rPr b="1" lang="en-US" sz="3800">
                <a:solidFill>
                  <a:schemeClr val="dk1"/>
                </a:solidFill>
                <a:latin typeface="Calibri"/>
                <a:ea typeface="Calibri"/>
                <a:cs typeface="Calibri"/>
                <a:sym typeface="Calibri"/>
              </a:rPr>
              <a:t>FHA</a:t>
            </a:r>
            <a:r>
              <a:rPr lang="en-US" sz="3800">
                <a:solidFill>
                  <a:schemeClr val="dk1"/>
                </a:solidFill>
                <a:latin typeface="Calibri"/>
                <a:ea typeface="Calibri"/>
                <a:cs typeface="Calibri"/>
                <a:sym typeface="Calibri"/>
              </a:rPr>
              <a:t> &amp; </a:t>
            </a:r>
            <a:r>
              <a:rPr b="1" lang="en-US" sz="3800">
                <a:solidFill>
                  <a:schemeClr val="dk1"/>
                </a:solidFill>
                <a:latin typeface="Calibri"/>
                <a:ea typeface="Calibri"/>
                <a:cs typeface="Calibri"/>
                <a:sym typeface="Calibri"/>
              </a:rPr>
              <a:t>HUD Guidance</a:t>
            </a:r>
            <a:r>
              <a:rPr lang="en-US" sz="3800">
                <a:solidFill>
                  <a:schemeClr val="dk1"/>
                </a:solidFill>
                <a:latin typeface="Calibri"/>
                <a:ea typeface="Calibri"/>
                <a:cs typeface="Calibri"/>
                <a:sym typeface="Calibri"/>
              </a:rPr>
              <a:t>, a landlord </a:t>
            </a:r>
            <a:r>
              <a:rPr lang="en-US" sz="3800" u="sng">
                <a:solidFill>
                  <a:schemeClr val="dk1"/>
                </a:solidFill>
                <a:latin typeface="Calibri"/>
                <a:ea typeface="Calibri"/>
                <a:cs typeface="Calibri"/>
                <a:sym typeface="Calibri"/>
              </a:rPr>
              <a:t>can’t: </a:t>
            </a:r>
            <a:endParaRPr sz="3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800">
              <a:solidFill>
                <a:schemeClr val="dk1"/>
              </a:solidFill>
              <a:latin typeface="Calibri"/>
              <a:ea typeface="Calibri"/>
              <a:cs typeface="Calibri"/>
              <a:sym typeface="Calibri"/>
            </a:endParaRPr>
          </a:p>
        </p:txBody>
      </p:sp>
      <p:sp>
        <p:nvSpPr>
          <p:cNvPr id="262" name="Google Shape;262;p35"/>
          <p:cNvSpPr txBox="1"/>
          <p:nvPr/>
        </p:nvSpPr>
        <p:spPr>
          <a:xfrm>
            <a:off x="-1" y="1841242"/>
            <a:ext cx="12252960" cy="5016758"/>
          </a:xfrm>
          <a:prstGeom prst="rect">
            <a:avLst/>
          </a:prstGeom>
          <a:solidFill>
            <a:srgbClr val="7030A0"/>
          </a:solidFill>
          <a:ln>
            <a:noFill/>
          </a:ln>
        </p:spPr>
        <p:txBody>
          <a:bodyPr anchorCtr="0" anchor="ctr" bIns="45700" lIns="91425" spcFirstLastPara="1" rIns="91425" wrap="square" tIns="45700">
            <a:noAutofit/>
          </a:bodyPr>
          <a:lstStyle/>
          <a:p>
            <a:pPr indent="-573074" lvl="0" marL="920728" marR="0" rtl="0" algn="l">
              <a:spcBef>
                <a:spcPts val="0"/>
              </a:spcBef>
              <a:spcAft>
                <a:spcPts val="0"/>
              </a:spcAft>
              <a:buClr>
                <a:schemeClr val="lt1"/>
              </a:buClr>
              <a:buSzPts val="4000"/>
              <a:buFont typeface="Arial"/>
              <a:buChar char="•"/>
            </a:pPr>
            <a:r>
              <a:rPr b="1" lang="en-US" sz="4000">
                <a:solidFill>
                  <a:schemeClr val="lt1"/>
                </a:solidFill>
                <a:latin typeface="Calibri"/>
                <a:ea typeface="Calibri"/>
                <a:cs typeface="Calibri"/>
                <a:sym typeface="Calibri"/>
              </a:rPr>
              <a:t>Deny you housing based only on an arrest record</a:t>
            </a:r>
            <a:endParaRPr/>
          </a:p>
          <a:p>
            <a:pPr indent="0" lvl="0" marL="347654" marR="0" rtl="0" algn="l">
              <a:spcBef>
                <a:spcPts val="0"/>
              </a:spcBef>
              <a:spcAft>
                <a:spcPts val="0"/>
              </a:spcAft>
              <a:buNone/>
            </a:pPr>
            <a:r>
              <a:t/>
            </a:r>
            <a:endParaRPr b="1" sz="2000">
              <a:solidFill>
                <a:schemeClr val="lt1"/>
              </a:solidFill>
              <a:latin typeface="Calibri"/>
              <a:ea typeface="Calibri"/>
              <a:cs typeface="Calibri"/>
              <a:sym typeface="Calibri"/>
            </a:endParaRPr>
          </a:p>
          <a:p>
            <a:pPr indent="-573074" lvl="0" marL="920728" marR="0" rtl="0" algn="l">
              <a:spcBef>
                <a:spcPts val="0"/>
              </a:spcBef>
              <a:spcAft>
                <a:spcPts val="0"/>
              </a:spcAft>
              <a:buClr>
                <a:schemeClr val="lt1"/>
              </a:buClr>
              <a:buSzPts val="4000"/>
              <a:buFont typeface="Arial"/>
              <a:buChar char="•"/>
            </a:pPr>
            <a:r>
              <a:rPr b="1" lang="en-US" sz="4000">
                <a:solidFill>
                  <a:schemeClr val="lt1"/>
                </a:solidFill>
                <a:latin typeface="Calibri"/>
                <a:ea typeface="Calibri"/>
                <a:cs typeface="Calibri"/>
                <a:sym typeface="Calibri"/>
              </a:rPr>
              <a:t>Deny you housing because of a criminal conviction or specific type of criminal conviction without taking into account </a:t>
            </a:r>
            <a:r>
              <a:rPr b="1" i="1" lang="en-US" sz="4000">
                <a:solidFill>
                  <a:schemeClr val="lt1"/>
                </a:solidFill>
                <a:latin typeface="Calibri"/>
                <a:ea typeface="Calibri"/>
                <a:cs typeface="Calibri"/>
                <a:sym typeface="Calibri"/>
              </a:rPr>
              <a:t>when </a:t>
            </a:r>
            <a:r>
              <a:rPr b="1" lang="en-US" sz="4000">
                <a:solidFill>
                  <a:schemeClr val="lt1"/>
                </a:solidFill>
                <a:latin typeface="Calibri"/>
                <a:ea typeface="Calibri"/>
                <a:cs typeface="Calibri"/>
                <a:sym typeface="Calibri"/>
              </a:rPr>
              <a:t>the conviction occurred, </a:t>
            </a:r>
            <a:r>
              <a:rPr b="1" i="1" lang="en-US" sz="4000">
                <a:solidFill>
                  <a:schemeClr val="lt1"/>
                </a:solidFill>
                <a:latin typeface="Calibri"/>
                <a:ea typeface="Calibri"/>
                <a:cs typeface="Calibri"/>
                <a:sym typeface="Calibri"/>
              </a:rPr>
              <a:t>what </a:t>
            </a:r>
            <a:r>
              <a:rPr b="1" lang="en-US" sz="4000">
                <a:solidFill>
                  <a:schemeClr val="lt1"/>
                </a:solidFill>
                <a:latin typeface="Calibri"/>
                <a:ea typeface="Calibri"/>
                <a:cs typeface="Calibri"/>
                <a:sym typeface="Calibri"/>
              </a:rPr>
              <a:t>the underlying conduct entailed, or </a:t>
            </a:r>
            <a:r>
              <a:rPr b="1" i="1" lang="en-US" sz="4000">
                <a:solidFill>
                  <a:schemeClr val="lt1"/>
                </a:solidFill>
                <a:latin typeface="Calibri"/>
                <a:ea typeface="Calibri"/>
                <a:cs typeface="Calibri"/>
                <a:sym typeface="Calibri"/>
              </a:rPr>
              <a:t>what </a:t>
            </a:r>
            <a:r>
              <a:rPr b="1" lang="en-US" sz="4000">
                <a:solidFill>
                  <a:schemeClr val="lt1"/>
                </a:solidFill>
                <a:latin typeface="Calibri"/>
                <a:ea typeface="Calibri"/>
                <a:cs typeface="Calibri"/>
                <a:sym typeface="Calibri"/>
              </a:rPr>
              <a:t>you have done to improve your life since</a:t>
            </a:r>
            <a:endParaRPr/>
          </a:p>
          <a:p>
            <a:pPr indent="-446074" lvl="0" marL="920728" marR="0" rtl="0" algn="l">
              <a:spcBef>
                <a:spcPts val="0"/>
              </a:spcBef>
              <a:spcAft>
                <a:spcPts val="0"/>
              </a:spcAft>
              <a:buClr>
                <a:schemeClr val="dk1"/>
              </a:buClr>
              <a:buSzPts val="2000"/>
              <a:buFont typeface="Arial"/>
              <a:buNone/>
            </a:pPr>
            <a:r>
              <a:t/>
            </a:r>
            <a:endParaRPr b="1" sz="2000">
              <a:solidFill>
                <a:schemeClr val="lt1"/>
              </a:solidFill>
              <a:latin typeface="Calibri"/>
              <a:ea typeface="Calibri"/>
              <a:cs typeface="Calibri"/>
              <a:sym typeface="Calibri"/>
            </a:endParaRPr>
          </a:p>
          <a:p>
            <a:pPr indent="-573074" lvl="0" marL="920728" marR="0" rtl="0" algn="l">
              <a:spcBef>
                <a:spcPts val="0"/>
              </a:spcBef>
              <a:spcAft>
                <a:spcPts val="0"/>
              </a:spcAft>
              <a:buClr>
                <a:schemeClr val="lt1"/>
              </a:buClr>
              <a:buSzPts val="4000"/>
              <a:buFont typeface="Arial"/>
              <a:buChar char="•"/>
            </a:pPr>
            <a:r>
              <a:rPr b="1" lang="en-US" sz="4000">
                <a:solidFill>
                  <a:schemeClr val="lt1"/>
                </a:solidFill>
                <a:latin typeface="Calibri"/>
                <a:ea typeface="Calibri"/>
                <a:cs typeface="Calibri"/>
                <a:sym typeface="Calibri"/>
              </a:rPr>
              <a:t>Treat applicants with criminal records differently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6A2FD"/>
        </a:solidFill>
      </p:bgPr>
    </p:bg>
    <p:spTree>
      <p:nvGrpSpPr>
        <p:cNvPr id="266" name="Shape 266"/>
        <p:cNvGrpSpPr/>
        <p:nvPr/>
      </p:nvGrpSpPr>
      <p:grpSpPr>
        <a:xfrm>
          <a:off x="0" y="0"/>
          <a:ext cx="0" cy="0"/>
          <a:chOff x="0" y="0"/>
          <a:chExt cx="0" cy="0"/>
        </a:xfrm>
      </p:grpSpPr>
      <p:sp>
        <p:nvSpPr>
          <p:cNvPr id="267" name="Google Shape;267;p36"/>
          <p:cNvSpPr txBox="1"/>
          <p:nvPr>
            <p:ph type="title"/>
          </p:nvPr>
        </p:nvSpPr>
        <p:spPr>
          <a:xfrm>
            <a:off x="838200" y="117159"/>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Helvetica Neue"/>
              <a:buNone/>
            </a:pPr>
            <a:r>
              <a:rPr b="1" i="0" lang="en-US" sz="4400" u="none" cap="none" strike="noStrike">
                <a:solidFill>
                  <a:schemeClr val="lt1"/>
                </a:solidFill>
                <a:latin typeface="Helvetica Neue"/>
                <a:ea typeface="Helvetica Neue"/>
                <a:cs typeface="Helvetica Neue"/>
                <a:sym typeface="Helvetica Neue"/>
              </a:rPr>
              <a:t>FEDERALLY ASSISTED HOUSING</a:t>
            </a:r>
            <a:br>
              <a:rPr b="1" i="0" lang="en-US" sz="4400" u="none" cap="none" strike="noStrike">
                <a:solidFill>
                  <a:schemeClr val="lt1"/>
                </a:solidFill>
                <a:latin typeface="Helvetica Neue"/>
                <a:ea typeface="Helvetica Neue"/>
                <a:cs typeface="Helvetica Neue"/>
                <a:sym typeface="Helvetica Neue"/>
              </a:rPr>
            </a:br>
            <a:r>
              <a:rPr b="1" i="0" lang="en-US" sz="4400" u="none" cap="none" strike="noStrike">
                <a:solidFill>
                  <a:srgbClr val="FFD512"/>
                </a:solidFill>
                <a:latin typeface="Helvetica Neue"/>
                <a:ea typeface="Helvetica Neue"/>
                <a:cs typeface="Helvetica Neue"/>
                <a:sym typeface="Helvetica Neue"/>
              </a:rPr>
              <a:t>LEGALLY REQUIRED BANS</a:t>
            </a:r>
            <a:endParaRPr b="0" i="0" sz="4400" u="none" cap="none" strike="noStrike">
              <a:solidFill>
                <a:srgbClr val="FFD512"/>
              </a:solidFill>
              <a:latin typeface="Helvetica Neue"/>
              <a:ea typeface="Helvetica Neue"/>
              <a:cs typeface="Helvetica Neue"/>
              <a:sym typeface="Helvetica Neue"/>
            </a:endParaRPr>
          </a:p>
        </p:txBody>
      </p:sp>
      <p:graphicFrame>
        <p:nvGraphicFramePr>
          <p:cNvPr id="268" name="Google Shape;268;p36"/>
          <p:cNvGraphicFramePr/>
          <p:nvPr/>
        </p:nvGraphicFramePr>
        <p:xfrm>
          <a:off x="995681" y="1442722"/>
          <a:ext cx="3000000" cy="3000000"/>
        </p:xfrm>
        <a:graphic>
          <a:graphicData uri="http://schemas.openxmlformats.org/drawingml/2006/table">
            <a:tbl>
              <a:tblPr bandRow="1" firstRow="1">
                <a:noFill/>
                <a:tableStyleId>{D212AA00-F5C1-4F69-ADC1-816B3E63EEC6}</a:tableStyleId>
              </a:tblPr>
              <a:tblGrid>
                <a:gridCol w="3264750"/>
                <a:gridCol w="3264750"/>
                <a:gridCol w="3264750"/>
              </a:tblGrid>
              <a:tr h="366800">
                <a:tc>
                  <a:txBody>
                    <a:bodyPr/>
                    <a:lstStyle/>
                    <a:p>
                      <a:pPr indent="0" lvl="0" marL="0" marR="0" rtl="0" algn="ctr">
                        <a:spcBef>
                          <a:spcPts val="0"/>
                        </a:spcBef>
                        <a:spcAft>
                          <a:spcPts val="0"/>
                        </a:spcAft>
                        <a:buNone/>
                      </a:pPr>
                      <a:r>
                        <a:rPr lang="en-US" sz="1600" u="none" cap="none" strike="noStrike"/>
                        <a:t>CONVICTION or ACTIVITY</a:t>
                      </a:r>
                      <a:endParaRPr sz="1600" u="none" cap="none" strike="noStrike">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1600" u="none" cap="none" strike="noStrike"/>
                        <a:t>BANNED FROM</a:t>
                      </a:r>
                      <a:endParaRPr sz="1600" u="none" cap="none" strike="noStrike">
                        <a:solidFill>
                          <a:schemeClr val="dk1"/>
                        </a:solidFill>
                      </a:endParaRPr>
                    </a:p>
                  </a:txBody>
                  <a:tcPr marT="45725" marB="45725" marR="91450" marL="91450" anchor="ctr"/>
                </a:tc>
                <a:tc>
                  <a:txBody>
                    <a:bodyPr/>
                    <a:lstStyle/>
                    <a:p>
                      <a:pPr indent="0" lvl="0" marL="0" marR="0" rtl="0" algn="ctr">
                        <a:spcBef>
                          <a:spcPts val="0"/>
                        </a:spcBef>
                        <a:spcAft>
                          <a:spcPts val="0"/>
                        </a:spcAft>
                        <a:buNone/>
                      </a:pPr>
                      <a:r>
                        <a:rPr lang="en-US" sz="1600" u="none" cap="none" strike="noStrike"/>
                        <a:t>FOR HOW LONG</a:t>
                      </a:r>
                      <a:endParaRPr sz="1600" u="none" cap="none" strike="noStrike">
                        <a:solidFill>
                          <a:schemeClr val="dk1"/>
                        </a:solidFill>
                      </a:endParaRPr>
                    </a:p>
                  </a:txBody>
                  <a:tcPr marT="45725" marB="45725" marR="91450" marL="91450" anchor="ctr"/>
                </a:tc>
              </a:tr>
              <a:tr h="1354325">
                <a:tc>
                  <a:txBody>
                    <a:bodyPr/>
                    <a:lstStyle/>
                    <a:p>
                      <a:pPr indent="0" lvl="0" marL="0" marR="0" rtl="0" algn="l">
                        <a:spcBef>
                          <a:spcPts val="0"/>
                        </a:spcBef>
                        <a:spcAft>
                          <a:spcPts val="0"/>
                        </a:spcAft>
                        <a:buNone/>
                      </a:pPr>
                      <a:r>
                        <a:rPr lang="en-US" sz="1600" u="none" cap="none" strike="noStrike"/>
                        <a:t>CONVICTED of methamphetamine production on federally assisted property</a:t>
                      </a:r>
                      <a:endParaRPr/>
                    </a:p>
                  </a:txBody>
                  <a:tcPr marT="45725" marB="45725" marR="91450" marL="91450"/>
                </a:tc>
                <a:tc>
                  <a:txBody>
                    <a:bodyPr/>
                    <a:lstStyle/>
                    <a:p>
                      <a:pPr indent="0" lvl="0" marL="0" marR="0" rtl="0" algn="l">
                        <a:spcBef>
                          <a:spcPts val="0"/>
                        </a:spcBef>
                        <a:spcAft>
                          <a:spcPts val="0"/>
                        </a:spcAft>
                        <a:buNone/>
                      </a:pPr>
                      <a:r>
                        <a:rPr lang="en-US" sz="1600"/>
                        <a:t>Public housing</a:t>
                      </a:r>
                      <a:endParaRPr/>
                    </a:p>
                    <a:p>
                      <a:pPr indent="0" lvl="0" marL="0" marR="0" rtl="0" algn="l">
                        <a:spcBef>
                          <a:spcPts val="0"/>
                        </a:spcBef>
                        <a:spcAft>
                          <a:spcPts val="0"/>
                        </a:spcAft>
                        <a:buNone/>
                      </a:pPr>
                      <a:r>
                        <a:rPr lang="en-US" sz="1600"/>
                        <a:t>Section 8 Housing Choice Voucher program</a:t>
                      </a:r>
                      <a:endParaRPr/>
                    </a:p>
                    <a:p>
                      <a:pPr indent="0" lvl="0" marL="0" marR="0" rtl="0" algn="l">
                        <a:spcBef>
                          <a:spcPts val="0"/>
                        </a:spcBef>
                        <a:spcAft>
                          <a:spcPts val="0"/>
                        </a:spcAft>
                        <a:buNone/>
                      </a:pPr>
                      <a:r>
                        <a:rPr lang="en-US" sz="1600"/>
                        <a:t>Section 8 Moderate Rehab program</a:t>
                      </a:r>
                      <a:endParaRPr/>
                    </a:p>
                  </a:txBody>
                  <a:tcPr marT="45725" marB="45725" marR="91450" marL="91450"/>
                </a:tc>
                <a:tc>
                  <a:txBody>
                    <a:bodyPr/>
                    <a:lstStyle/>
                    <a:p>
                      <a:pPr indent="0" lvl="0" marL="0" marR="0" rtl="0" algn="ctr">
                        <a:spcBef>
                          <a:spcPts val="0"/>
                        </a:spcBef>
                        <a:spcAft>
                          <a:spcPts val="0"/>
                        </a:spcAft>
                        <a:buNone/>
                      </a:pPr>
                      <a:r>
                        <a:rPr lang="en-US" sz="1600"/>
                        <a:t>LIFETIME</a:t>
                      </a:r>
                      <a:endParaRPr/>
                    </a:p>
                  </a:txBody>
                  <a:tcPr marT="45725" marB="45725" marR="91450" marL="91450" anchor="ctr"/>
                </a:tc>
              </a:tr>
              <a:tr h="1100400">
                <a:tc>
                  <a:txBody>
                    <a:bodyPr/>
                    <a:lstStyle/>
                    <a:p>
                      <a:pPr indent="0" lvl="0" marL="0" marR="0" rtl="0" algn="l">
                        <a:spcBef>
                          <a:spcPts val="0"/>
                        </a:spcBef>
                        <a:spcAft>
                          <a:spcPts val="0"/>
                        </a:spcAft>
                        <a:buNone/>
                      </a:pPr>
                      <a:r>
                        <a:rPr lang="en-US" sz="1600"/>
                        <a:t>CONVICTED of sex offense requiring lifetime registration</a:t>
                      </a:r>
                      <a:endParaRPr/>
                    </a:p>
                  </a:txBody>
                  <a:tcPr marT="45725" marB="45725" marR="91450" marL="91450"/>
                </a:tc>
                <a:tc>
                  <a:txBody>
                    <a:bodyPr/>
                    <a:lstStyle/>
                    <a:p>
                      <a:pPr indent="0" lvl="0" marL="0" marR="0" rtl="0" algn="l">
                        <a:spcBef>
                          <a:spcPts val="0"/>
                        </a:spcBef>
                        <a:spcAft>
                          <a:spcPts val="0"/>
                        </a:spcAft>
                        <a:buNone/>
                      </a:pPr>
                      <a:r>
                        <a:rPr lang="en-US" sz="1600"/>
                        <a:t>All federally assisted housing</a:t>
                      </a:r>
                      <a:endParaRPr/>
                    </a:p>
                  </a:txBody>
                  <a:tcPr marT="45725" marB="45725" marR="91450" marL="91450"/>
                </a:tc>
                <a:tc>
                  <a:txBody>
                    <a:bodyPr/>
                    <a:lstStyle/>
                    <a:p>
                      <a:pPr indent="0" lvl="0" marL="0" marR="0" rtl="0" algn="ctr">
                        <a:spcBef>
                          <a:spcPts val="0"/>
                        </a:spcBef>
                        <a:spcAft>
                          <a:spcPts val="0"/>
                        </a:spcAft>
                        <a:buNone/>
                      </a:pPr>
                      <a:r>
                        <a:rPr lang="en-US" sz="1600"/>
                        <a:t>LIFETIME</a:t>
                      </a:r>
                      <a:endParaRPr/>
                    </a:p>
                  </a:txBody>
                  <a:tcPr marT="45725" marB="45725" marR="91450" marL="91450" anchor="ctr"/>
                </a:tc>
              </a:tr>
              <a:tr h="1608275">
                <a:tc>
                  <a:txBody>
                    <a:bodyPr/>
                    <a:lstStyle/>
                    <a:p>
                      <a:pPr indent="0" lvl="0" marL="0" marR="0" rtl="0" algn="l">
                        <a:spcBef>
                          <a:spcPts val="0"/>
                        </a:spcBef>
                        <a:spcAft>
                          <a:spcPts val="0"/>
                        </a:spcAft>
                        <a:buNone/>
                      </a:pPr>
                      <a:r>
                        <a:rPr lang="en-US" sz="1600"/>
                        <a:t>PAST EVICTION from federally assisted property due to drug-related activity</a:t>
                      </a:r>
                      <a:endParaRPr/>
                    </a:p>
                  </a:txBody>
                  <a:tcPr marT="45725" marB="45725" marR="91450" marL="91450"/>
                </a:tc>
                <a:tc>
                  <a:txBody>
                    <a:bodyPr/>
                    <a:lstStyle/>
                    <a:p>
                      <a:pPr indent="0" lvl="0" marL="0" marR="0" rtl="0" algn="l">
                        <a:spcBef>
                          <a:spcPts val="0"/>
                        </a:spcBef>
                        <a:spcAft>
                          <a:spcPts val="0"/>
                        </a:spcAft>
                        <a:buNone/>
                      </a:pPr>
                      <a:r>
                        <a:rPr lang="en-US" sz="1600"/>
                        <a:t>Public housing</a:t>
                      </a:r>
                      <a:endParaRPr/>
                    </a:p>
                    <a:p>
                      <a:pPr indent="0" lvl="0" marL="0" marR="0" rtl="0" algn="l">
                        <a:spcBef>
                          <a:spcPts val="0"/>
                        </a:spcBef>
                        <a:spcAft>
                          <a:spcPts val="0"/>
                        </a:spcAft>
                        <a:buNone/>
                      </a:pPr>
                      <a:r>
                        <a:rPr lang="en-US" sz="1600"/>
                        <a:t>Section 8 Housing Choice Voucher program</a:t>
                      </a:r>
                      <a:endParaRPr/>
                    </a:p>
                    <a:p>
                      <a:pPr indent="0" lvl="0" marL="0" marR="0" rtl="0" algn="l">
                        <a:spcBef>
                          <a:spcPts val="0"/>
                        </a:spcBef>
                        <a:spcAft>
                          <a:spcPts val="0"/>
                        </a:spcAft>
                        <a:buNone/>
                      </a:pPr>
                      <a:r>
                        <a:rPr lang="en-US" sz="1600"/>
                        <a:t>Section 8 Moderate Rehab program</a:t>
                      </a:r>
                      <a:endParaRPr/>
                    </a:p>
                    <a:p>
                      <a:pPr indent="0" lvl="0" marL="0" marR="0" rtl="0" algn="l">
                        <a:spcBef>
                          <a:spcPts val="0"/>
                        </a:spcBef>
                        <a:spcAft>
                          <a:spcPts val="0"/>
                        </a:spcAft>
                        <a:buNone/>
                      </a:pPr>
                      <a:r>
                        <a:t/>
                      </a:r>
                      <a:endParaRPr sz="1600"/>
                    </a:p>
                  </a:txBody>
                  <a:tcPr marT="45725" marB="45725" marR="91450" marL="91450"/>
                </a:tc>
                <a:tc>
                  <a:txBody>
                    <a:bodyPr/>
                    <a:lstStyle/>
                    <a:p>
                      <a:pPr indent="0" lvl="0" marL="0" marR="0" rtl="0" algn="ctr">
                        <a:spcBef>
                          <a:spcPts val="0"/>
                        </a:spcBef>
                        <a:spcAft>
                          <a:spcPts val="0"/>
                        </a:spcAft>
                        <a:buNone/>
                      </a:pPr>
                      <a:r>
                        <a:rPr lang="en-US" sz="1600"/>
                        <a:t>3 YEARS</a:t>
                      </a:r>
                      <a:endParaRPr/>
                    </a:p>
                  </a:txBody>
                  <a:tcPr marT="45725" marB="45725" marR="91450" marL="91450" anchor="ctr"/>
                </a:tc>
              </a:tr>
              <a:tr h="846450">
                <a:tc>
                  <a:txBody>
                    <a:bodyPr/>
                    <a:lstStyle/>
                    <a:p>
                      <a:pPr indent="0" lvl="0" marL="0" marR="0" rtl="0" algn="l">
                        <a:spcBef>
                          <a:spcPts val="0"/>
                        </a:spcBef>
                        <a:spcAft>
                          <a:spcPts val="0"/>
                        </a:spcAft>
                        <a:buNone/>
                      </a:pPr>
                      <a:r>
                        <a:rPr lang="en-US" sz="1600"/>
                        <a:t>Currently USING illegal drugs</a:t>
                      </a:r>
                      <a:endParaRPr/>
                    </a:p>
                  </a:txBody>
                  <a:tcPr marT="45725" marB="45725" marR="91450" marL="91450"/>
                </a:tc>
                <a:tc>
                  <a:txBody>
                    <a:bodyPr/>
                    <a:lstStyle/>
                    <a:p>
                      <a:pPr indent="0" lvl="0" marL="0" marR="0" rtl="0" algn="l">
                        <a:spcBef>
                          <a:spcPts val="0"/>
                        </a:spcBef>
                        <a:spcAft>
                          <a:spcPts val="0"/>
                        </a:spcAft>
                        <a:buNone/>
                      </a:pPr>
                      <a:r>
                        <a:rPr lang="en-US" sz="1600"/>
                        <a:t>All federally assisted housing</a:t>
                      </a:r>
                      <a:endParaRPr/>
                    </a:p>
                  </a:txBody>
                  <a:tcPr marT="45725" marB="45725" marR="91450" marL="91450"/>
                </a:tc>
                <a:tc>
                  <a:txBody>
                    <a:bodyPr/>
                    <a:lstStyle/>
                    <a:p>
                      <a:pPr indent="0" lvl="0" marL="0" marR="0" rtl="0" algn="l">
                        <a:spcBef>
                          <a:spcPts val="0"/>
                        </a:spcBef>
                        <a:spcAft>
                          <a:spcPts val="0"/>
                        </a:spcAft>
                        <a:buNone/>
                      </a:pPr>
                      <a:r>
                        <a:rPr lang="en-US" sz="1600"/>
                        <a:t>As long as you’re currently using + ”reasonable time” after illegal drug use</a:t>
                      </a:r>
                      <a:endParaRPr/>
                    </a:p>
                  </a:txBody>
                  <a:tcPr marT="45725" marB="45725" marR="91450" marL="9145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Helvetica Neue"/>
              <a:buNone/>
            </a:pPr>
            <a:br>
              <a:rPr b="0" i="0" lang="en-US" sz="4400" u="none" cap="none" strike="noStrike">
                <a:solidFill>
                  <a:schemeClr val="dk1"/>
                </a:solidFill>
                <a:latin typeface="Helvetica Neue"/>
                <a:ea typeface="Helvetica Neue"/>
                <a:cs typeface="Helvetica Neue"/>
                <a:sym typeface="Helvetica Neue"/>
              </a:rPr>
            </a:br>
            <a:r>
              <a:rPr b="1" i="0" lang="en-US" sz="4800" u="none" cap="none" strike="noStrike">
                <a:solidFill>
                  <a:schemeClr val="dk1"/>
                </a:solidFill>
                <a:latin typeface="Helvetica Neue"/>
                <a:ea typeface="Helvetica Neue"/>
                <a:cs typeface="Helvetica Neue"/>
                <a:sym typeface="Helvetica Neue"/>
              </a:rPr>
              <a:t>ALL HOUSING</a:t>
            </a:r>
            <a:br>
              <a:rPr b="0" i="0" lang="en-US" sz="4400" u="none" cap="none" strike="noStrike">
                <a:solidFill>
                  <a:schemeClr val="dk1"/>
                </a:solidFill>
                <a:latin typeface="Helvetica Neue"/>
                <a:ea typeface="Helvetica Neue"/>
                <a:cs typeface="Helvetica Neue"/>
                <a:sym typeface="Helvetica Neue"/>
              </a:rPr>
            </a:br>
            <a:r>
              <a:rPr b="0" i="0" lang="en-US" sz="4000" u="none" cap="none" strike="noStrike">
                <a:solidFill>
                  <a:schemeClr val="dk1"/>
                </a:solidFill>
                <a:latin typeface="Helvetica Neue"/>
                <a:ea typeface="Helvetica Neue"/>
                <a:cs typeface="Helvetica Neue"/>
                <a:sym typeface="Helvetica Neue"/>
              </a:rPr>
              <a:t>OTHER LEGAL GROUNDS FOR DENIAL</a:t>
            </a:r>
            <a:br>
              <a:rPr b="0" i="0" lang="en-US" sz="4000" u="none" cap="none" strike="noStrike">
                <a:solidFill>
                  <a:schemeClr val="dk1"/>
                </a:solidFill>
                <a:latin typeface="Helvetica Neue"/>
                <a:ea typeface="Helvetica Neue"/>
                <a:cs typeface="Helvetica Neue"/>
                <a:sym typeface="Helvetica Neue"/>
              </a:rPr>
            </a:br>
            <a:endParaRPr b="0" i="0" sz="4000" u="none" cap="none" strike="noStrike">
              <a:solidFill>
                <a:schemeClr val="dk1"/>
              </a:solidFill>
              <a:latin typeface="Helvetica Neue"/>
              <a:ea typeface="Helvetica Neue"/>
              <a:cs typeface="Helvetica Neue"/>
              <a:sym typeface="Helvetica Neue"/>
            </a:endParaRPr>
          </a:p>
        </p:txBody>
      </p:sp>
      <p:sp>
        <p:nvSpPr>
          <p:cNvPr id="274" name="Google Shape;274;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3202" lvl="0" marL="228593" marR="0" rtl="0" algn="ctr">
              <a:lnSpc>
                <a:spcPct val="80000"/>
              </a:lnSpc>
              <a:spcBef>
                <a:spcPts val="1000"/>
              </a:spcBef>
              <a:spcAft>
                <a:spcPts val="0"/>
              </a:spcAft>
              <a:buClr>
                <a:schemeClr val="dk1"/>
              </a:buClr>
              <a:buSzPts val="3515"/>
              <a:buFont typeface="Calibri"/>
              <a:buChar char="•"/>
            </a:pPr>
            <a:r>
              <a:rPr b="0" i="0" lang="en-US" sz="3515" u="none" cap="none" strike="noStrike">
                <a:solidFill>
                  <a:schemeClr val="dk1"/>
                </a:solidFill>
                <a:latin typeface="Calibri"/>
                <a:ea typeface="Calibri"/>
                <a:cs typeface="Calibri"/>
                <a:sym typeface="Calibri"/>
              </a:rPr>
              <a:t>Drug-related criminal activity</a:t>
            </a:r>
            <a:endParaRPr/>
          </a:p>
          <a:p>
            <a:pPr indent="-223202" lvl="0" marL="228593" marR="0" rtl="0" algn="ctr">
              <a:lnSpc>
                <a:spcPct val="80000"/>
              </a:lnSpc>
              <a:spcBef>
                <a:spcPts val="0"/>
              </a:spcBef>
              <a:spcAft>
                <a:spcPts val="0"/>
              </a:spcAft>
              <a:buClr>
                <a:schemeClr val="dk1"/>
              </a:buClr>
              <a:buSzPts val="3515"/>
              <a:buFont typeface="Calibri"/>
              <a:buChar char="•"/>
            </a:pPr>
            <a:r>
              <a:rPr b="0" i="0" lang="en-US" sz="3515" u="none" cap="none" strike="noStrike">
                <a:solidFill>
                  <a:schemeClr val="dk1"/>
                </a:solidFill>
                <a:latin typeface="Calibri"/>
                <a:ea typeface="Calibri"/>
                <a:cs typeface="Calibri"/>
                <a:sym typeface="Calibri"/>
              </a:rPr>
              <a:t>Violent criminal activity</a:t>
            </a:r>
            <a:endParaRPr/>
          </a:p>
          <a:p>
            <a:pPr indent="-223202" lvl="0" marL="228593" marR="0" rtl="0" algn="ctr">
              <a:lnSpc>
                <a:spcPct val="80000"/>
              </a:lnSpc>
              <a:spcBef>
                <a:spcPts val="0"/>
              </a:spcBef>
              <a:spcAft>
                <a:spcPts val="0"/>
              </a:spcAft>
              <a:buClr>
                <a:schemeClr val="dk1"/>
              </a:buClr>
              <a:buSzPts val="3515"/>
              <a:buFont typeface="Calibri"/>
              <a:buChar char="•"/>
            </a:pPr>
            <a:r>
              <a:rPr b="0" i="0" lang="en-US" sz="3515" u="none" cap="none" strike="noStrike">
                <a:solidFill>
                  <a:schemeClr val="dk1"/>
                </a:solidFill>
                <a:latin typeface="Calibri"/>
                <a:ea typeface="Calibri"/>
                <a:cs typeface="Calibri"/>
                <a:sym typeface="Calibri"/>
              </a:rPr>
              <a:t>Threat to health, safety or peace of other residents, the owner or public housing agency employees</a:t>
            </a:r>
            <a:endParaRPr b="0" i="0" sz="2590" u="none" cap="none" strike="noStrike">
              <a:solidFill>
                <a:schemeClr val="dk1"/>
              </a:solidFill>
              <a:latin typeface="Calibri"/>
              <a:ea typeface="Calibri"/>
              <a:cs typeface="Calibri"/>
              <a:sym typeface="Calibri"/>
            </a:endParaRPr>
          </a:p>
          <a:p>
            <a:pPr indent="0" lvl="0" marL="0" marR="0" rtl="0" algn="l">
              <a:lnSpc>
                <a:spcPct val="80000"/>
              </a:lnSpc>
              <a:spcBef>
                <a:spcPts val="1000"/>
              </a:spcBef>
              <a:spcAft>
                <a:spcPts val="0"/>
              </a:spcAft>
              <a:buClr>
                <a:srgbClr val="16A2FD"/>
              </a:buClr>
              <a:buSzPts val="2960"/>
              <a:buFont typeface="Arial"/>
              <a:buNone/>
            </a:pPr>
            <a:r>
              <a:t/>
            </a:r>
            <a:endParaRPr sz="2960">
              <a:solidFill>
                <a:srgbClr val="16A2FD"/>
              </a:solidFill>
            </a:endParaRPr>
          </a:p>
          <a:p>
            <a:pPr indent="0" lvl="0" marL="0" marR="0" rtl="0" algn="l">
              <a:lnSpc>
                <a:spcPct val="80000"/>
              </a:lnSpc>
              <a:spcBef>
                <a:spcPts val="1000"/>
              </a:spcBef>
              <a:spcAft>
                <a:spcPts val="0"/>
              </a:spcAft>
              <a:buClr>
                <a:srgbClr val="16A2FD"/>
              </a:buClr>
              <a:buSzPts val="2960"/>
              <a:buFont typeface="Arial"/>
              <a:buNone/>
            </a:pPr>
            <a:r>
              <a:rPr lang="en-US" sz="2960">
                <a:solidFill>
                  <a:srgbClr val="16A2FD"/>
                </a:solidFill>
              </a:rPr>
              <a:t>P</a:t>
            </a:r>
            <a:r>
              <a:rPr b="1" i="0" lang="en-US" sz="2960" u="none" cap="none" strike="noStrike">
                <a:solidFill>
                  <a:srgbClr val="16A2FD"/>
                </a:solidFill>
                <a:latin typeface="Calibri"/>
                <a:ea typeface="Calibri"/>
                <a:cs typeface="Calibri"/>
                <a:sym typeface="Calibri"/>
              </a:rPr>
              <a:t>rivate</a:t>
            </a:r>
            <a:r>
              <a:rPr b="0" i="0" lang="en-US" sz="2960" u="none" cap="none" strike="noStrike">
                <a:solidFill>
                  <a:srgbClr val="16A2FD"/>
                </a:solidFill>
                <a:latin typeface="Calibri"/>
                <a:ea typeface="Calibri"/>
                <a:cs typeface="Calibri"/>
                <a:sym typeface="Calibri"/>
              </a:rPr>
              <a:t> landlord </a:t>
            </a:r>
            <a:r>
              <a:rPr b="0" i="1" lang="en-US" sz="2960" u="none" cap="none" strike="noStrike">
                <a:solidFill>
                  <a:srgbClr val="16A2FD"/>
                </a:solidFill>
                <a:latin typeface="Calibri"/>
                <a:ea typeface="Calibri"/>
                <a:cs typeface="Calibri"/>
                <a:sym typeface="Calibri"/>
              </a:rPr>
              <a:t>should</a:t>
            </a:r>
            <a:r>
              <a:rPr b="0" i="0" lang="en-US" sz="2960" u="none" cap="none" strike="noStrike">
                <a:solidFill>
                  <a:srgbClr val="16A2FD"/>
                </a:solidFill>
                <a:latin typeface="Calibri"/>
                <a:ea typeface="Calibri"/>
                <a:cs typeface="Calibri"/>
                <a:sym typeface="Calibri"/>
              </a:rPr>
              <a:t> + </a:t>
            </a:r>
            <a:r>
              <a:rPr b="1" i="0" lang="en-US" sz="2960" u="none" cap="none" strike="noStrike">
                <a:solidFill>
                  <a:srgbClr val="16A2FD"/>
                </a:solidFill>
                <a:latin typeface="Calibri"/>
                <a:ea typeface="Calibri"/>
                <a:cs typeface="Calibri"/>
                <a:sym typeface="Calibri"/>
              </a:rPr>
              <a:t>federally assisted </a:t>
            </a:r>
            <a:r>
              <a:rPr b="0" i="0" lang="en-US" sz="2960" u="none" cap="none" strike="noStrike">
                <a:solidFill>
                  <a:srgbClr val="16A2FD"/>
                </a:solidFill>
                <a:latin typeface="Calibri"/>
                <a:ea typeface="Calibri"/>
                <a:cs typeface="Calibri"/>
                <a:sym typeface="Calibri"/>
              </a:rPr>
              <a:t>landlord </a:t>
            </a:r>
            <a:r>
              <a:rPr b="0" i="1" lang="en-US" sz="2960" u="sng" cap="none" strike="noStrike">
                <a:solidFill>
                  <a:srgbClr val="16A2FD"/>
                </a:solidFill>
                <a:latin typeface="Calibri"/>
                <a:ea typeface="Calibri"/>
                <a:cs typeface="Calibri"/>
                <a:sym typeface="Calibri"/>
              </a:rPr>
              <a:t>MUST</a:t>
            </a:r>
            <a:r>
              <a:rPr b="0" i="0" lang="en-US" sz="2960" u="none" cap="none" strike="noStrike">
                <a:solidFill>
                  <a:srgbClr val="16A2FD"/>
                </a:solidFill>
                <a:latin typeface="Calibri"/>
                <a:ea typeface="Calibri"/>
                <a:cs typeface="Calibri"/>
                <a:sym typeface="Calibri"/>
              </a:rPr>
              <a:t> consider </a:t>
            </a:r>
            <a:r>
              <a:rPr b="1" i="0" lang="en-US" sz="2960" u="none" cap="none" strike="noStrike">
                <a:solidFill>
                  <a:srgbClr val="16A2FD"/>
                </a:solidFill>
                <a:latin typeface="Calibri"/>
                <a:ea typeface="Calibri"/>
                <a:cs typeface="Calibri"/>
                <a:sym typeface="Calibri"/>
              </a:rPr>
              <a:t>mitigating information </a:t>
            </a:r>
            <a:r>
              <a:rPr b="0" i="0" lang="en-US" sz="2960" u="none" cap="none" strike="noStrike">
                <a:solidFill>
                  <a:srgbClr val="16A2FD"/>
                </a:solidFill>
                <a:latin typeface="Calibri"/>
                <a:ea typeface="Calibri"/>
                <a:cs typeface="Calibri"/>
                <a:sym typeface="Calibri"/>
              </a:rPr>
              <a:t>&amp; </a:t>
            </a:r>
            <a:r>
              <a:rPr b="1" i="0" lang="en-US" sz="2960" u="none" cap="none" strike="noStrike">
                <a:solidFill>
                  <a:srgbClr val="16A2FD"/>
                </a:solidFill>
                <a:latin typeface="Calibri"/>
                <a:ea typeface="Calibri"/>
                <a:cs typeface="Calibri"/>
                <a:sym typeface="Calibri"/>
              </a:rPr>
              <a:t>proof of your rehabilitation</a:t>
            </a:r>
            <a:endParaRPr/>
          </a:p>
        </p:txBody>
      </p:sp>
      <p:cxnSp>
        <p:nvCxnSpPr>
          <p:cNvPr id="275" name="Google Shape;275;p37"/>
          <p:cNvCxnSpPr/>
          <p:nvPr/>
        </p:nvCxnSpPr>
        <p:spPr>
          <a:xfrm>
            <a:off x="1559560" y="1825625"/>
            <a:ext cx="9144000" cy="0"/>
          </a:xfrm>
          <a:prstGeom prst="straightConnector1">
            <a:avLst/>
          </a:prstGeom>
          <a:noFill/>
          <a:ln cap="flat" cmpd="sng" w="50800">
            <a:solidFill>
              <a:srgbClr val="E6C013"/>
            </a:solidFill>
            <a:prstDash val="solid"/>
            <a:miter lim="800000"/>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6C013"/>
        </a:solidFill>
      </p:bgPr>
    </p:bg>
    <p:spTree>
      <p:nvGrpSpPr>
        <p:cNvPr id="279" name="Shape 279"/>
        <p:cNvGrpSpPr/>
        <p:nvPr/>
      </p:nvGrpSpPr>
      <p:grpSpPr>
        <a:xfrm>
          <a:off x="0" y="0"/>
          <a:ext cx="0" cy="0"/>
          <a:chOff x="0" y="0"/>
          <a:chExt cx="0" cy="0"/>
        </a:xfrm>
      </p:grpSpPr>
      <p:sp>
        <p:nvSpPr>
          <p:cNvPr id="280" name="Google Shape;280;p3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Helvetica Neue"/>
              <a:buNone/>
            </a:pPr>
            <a:r>
              <a:rPr b="1" i="0" lang="en-US" sz="4800" u="none" cap="none" strike="noStrike">
                <a:solidFill>
                  <a:schemeClr val="dk1"/>
                </a:solidFill>
                <a:latin typeface="Helvetica Neue"/>
                <a:ea typeface="Helvetica Neue"/>
                <a:cs typeface="Helvetica Neue"/>
                <a:sym typeface="Helvetica Neue"/>
              </a:rPr>
              <a:t>ILLEGAL DENIALS</a:t>
            </a:r>
            <a:endParaRPr/>
          </a:p>
        </p:txBody>
      </p:sp>
      <p:sp>
        <p:nvSpPr>
          <p:cNvPr id="281" name="Google Shape;281;p38"/>
          <p:cNvSpPr txBox="1"/>
          <p:nvPr>
            <p:ph idx="1" type="body"/>
          </p:nvPr>
        </p:nvSpPr>
        <p:spPr>
          <a:xfrm>
            <a:off x="838200" y="1825625"/>
            <a:ext cx="10515600" cy="4703512"/>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chemeClr val="dk1"/>
              </a:buClr>
              <a:buSzPts val="2860"/>
              <a:buFont typeface="Arial"/>
              <a:buNone/>
            </a:pPr>
            <a:r>
              <a:rPr b="1" i="0" lang="en-US" sz="2860" u="none" cap="none" strike="noStrike">
                <a:solidFill>
                  <a:schemeClr val="dk1"/>
                </a:solidFill>
                <a:latin typeface="Calibri"/>
                <a:ea typeface="Calibri"/>
                <a:cs typeface="Calibri"/>
                <a:sym typeface="Calibri"/>
              </a:rPr>
              <a:t>BLANKET BANS </a:t>
            </a:r>
            <a:endParaRPr b="1" i="0" sz="2200" u="none" cap="none" strike="noStrike">
              <a:solidFill>
                <a:schemeClr val="dk1"/>
              </a:solidFill>
              <a:latin typeface="Calibri"/>
              <a:ea typeface="Calibri"/>
              <a:cs typeface="Calibri"/>
              <a:sym typeface="Calibri"/>
            </a:endParaRPr>
          </a:p>
          <a:p>
            <a:pPr indent="-228594" lvl="0" marL="228594" marR="0" rtl="0" algn="ctr">
              <a:lnSpc>
                <a:spcPct val="70000"/>
              </a:lnSpc>
              <a:spcBef>
                <a:spcPts val="1000"/>
              </a:spcBef>
              <a:spcAft>
                <a:spcPts val="0"/>
              </a:spcAft>
              <a:buClr>
                <a:schemeClr val="dk1"/>
              </a:buClr>
              <a:buSzPts val="2090"/>
              <a:buFont typeface="Arial"/>
              <a:buChar char="•"/>
            </a:pPr>
            <a:r>
              <a:rPr b="0" i="0" lang="en-US" sz="2090" u="none" cap="none" strike="noStrike">
                <a:solidFill>
                  <a:schemeClr val="dk1"/>
                </a:solidFill>
                <a:latin typeface="Calibri"/>
                <a:ea typeface="Calibri"/>
                <a:cs typeface="Calibri"/>
                <a:sym typeface="Calibri"/>
              </a:rPr>
              <a:t>Arrest history</a:t>
            </a:r>
            <a:endParaRPr/>
          </a:p>
          <a:p>
            <a:pPr indent="-228594" lvl="0" marL="228594" marR="0" rtl="0" algn="ctr">
              <a:lnSpc>
                <a:spcPct val="70000"/>
              </a:lnSpc>
              <a:spcBef>
                <a:spcPts val="1000"/>
              </a:spcBef>
              <a:spcAft>
                <a:spcPts val="0"/>
              </a:spcAft>
              <a:buClr>
                <a:schemeClr val="dk1"/>
              </a:buClr>
              <a:buSzPts val="2090"/>
              <a:buFont typeface="Arial"/>
              <a:buChar char="•"/>
            </a:pPr>
            <a:r>
              <a:rPr b="0" i="0" lang="en-US" sz="2090" u="none" cap="none" strike="noStrike">
                <a:solidFill>
                  <a:schemeClr val="dk1"/>
                </a:solidFill>
                <a:latin typeface="Calibri"/>
                <a:ea typeface="Calibri"/>
                <a:cs typeface="Calibri"/>
                <a:sym typeface="Calibri"/>
              </a:rPr>
              <a:t>Criminal record</a:t>
            </a:r>
            <a:endParaRPr/>
          </a:p>
          <a:p>
            <a:pPr indent="-228594" lvl="0" marL="228594" marR="0" rtl="0" algn="ctr">
              <a:lnSpc>
                <a:spcPct val="70000"/>
              </a:lnSpc>
              <a:spcBef>
                <a:spcPts val="1600"/>
              </a:spcBef>
              <a:spcAft>
                <a:spcPts val="0"/>
              </a:spcAft>
              <a:buClr>
                <a:schemeClr val="dk1"/>
              </a:buClr>
              <a:buSzPts val="2090"/>
              <a:buFont typeface="Arial"/>
              <a:buChar char="•"/>
            </a:pPr>
            <a:r>
              <a:rPr b="0" i="0" lang="en-US" sz="2090" u="none" cap="none" strike="noStrike">
                <a:solidFill>
                  <a:schemeClr val="dk1"/>
                </a:solidFill>
                <a:latin typeface="Calibri"/>
                <a:ea typeface="Calibri"/>
                <a:cs typeface="Calibri"/>
                <a:sym typeface="Calibri"/>
              </a:rPr>
              <a:t>Specific convictions</a:t>
            </a:r>
            <a:endParaRPr/>
          </a:p>
          <a:p>
            <a:pPr indent="0" lvl="0" marL="0" marR="0" rtl="0" algn="ctr">
              <a:lnSpc>
                <a:spcPct val="70000"/>
              </a:lnSpc>
              <a:spcBef>
                <a:spcPts val="1600"/>
              </a:spcBef>
              <a:spcAft>
                <a:spcPts val="0"/>
              </a:spcAft>
              <a:buClr>
                <a:schemeClr val="dk1"/>
              </a:buClr>
              <a:buSzPts val="2035"/>
              <a:buFont typeface="Arial"/>
              <a:buNone/>
            </a:pPr>
            <a:r>
              <a:rPr b="0" i="1" lang="en-US" sz="2035" u="none" cap="none" strike="noStrike">
                <a:solidFill>
                  <a:schemeClr val="dk1"/>
                </a:solidFill>
                <a:latin typeface="Calibri"/>
                <a:ea typeface="Calibri"/>
                <a:cs typeface="Calibri"/>
                <a:sym typeface="Calibri"/>
              </a:rPr>
              <a:t>without considering the specific facts of your situation</a:t>
            </a:r>
            <a:endParaRPr/>
          </a:p>
          <a:p>
            <a:pPr indent="0" lvl="0" marL="0" marR="0" rtl="0" algn="ctr">
              <a:lnSpc>
                <a:spcPct val="70000"/>
              </a:lnSpc>
              <a:spcBef>
                <a:spcPts val="1800"/>
              </a:spcBef>
              <a:spcAft>
                <a:spcPts val="0"/>
              </a:spcAft>
              <a:buClr>
                <a:schemeClr val="dk1"/>
              </a:buClr>
              <a:buSzPts val="2915"/>
              <a:buFont typeface="Arial"/>
              <a:buNone/>
            </a:pPr>
            <a:r>
              <a:rPr b="1" i="0" lang="en-US" sz="2915" u="none" cap="none" strike="noStrike">
                <a:solidFill>
                  <a:schemeClr val="dk1"/>
                </a:solidFill>
                <a:latin typeface="Calibri"/>
                <a:ea typeface="Calibri"/>
                <a:cs typeface="Calibri"/>
                <a:sym typeface="Calibri"/>
              </a:rPr>
              <a:t>DISPARATE IMPACT</a:t>
            </a:r>
            <a:endParaRPr/>
          </a:p>
          <a:p>
            <a:pPr indent="0" lvl="0" marL="0" marR="0" rtl="0" algn="ctr">
              <a:lnSpc>
                <a:spcPct val="70000"/>
              </a:lnSpc>
              <a:spcBef>
                <a:spcPts val="1600"/>
              </a:spcBef>
              <a:spcAft>
                <a:spcPts val="0"/>
              </a:spcAft>
              <a:buClr>
                <a:schemeClr val="dk1"/>
              </a:buClr>
              <a:buSzPts val="2090"/>
              <a:buFont typeface="Arial"/>
              <a:buNone/>
            </a:pPr>
            <a:r>
              <a:rPr b="0" i="0" lang="en-US" sz="2090" u="none" cap="none" strike="noStrike">
                <a:solidFill>
                  <a:schemeClr val="dk1"/>
                </a:solidFill>
                <a:latin typeface="Calibri"/>
                <a:ea typeface="Calibri"/>
                <a:cs typeface="Calibri"/>
                <a:sym typeface="Calibri"/>
              </a:rPr>
              <a:t>Legal reason for denial BUT impacts one race (or other protected class) more than others</a:t>
            </a:r>
            <a:endParaRPr/>
          </a:p>
          <a:p>
            <a:pPr indent="0" lvl="0" marL="0" marR="0" rtl="0" algn="ctr">
              <a:lnSpc>
                <a:spcPct val="70000"/>
              </a:lnSpc>
              <a:spcBef>
                <a:spcPts val="1600"/>
              </a:spcBef>
              <a:spcAft>
                <a:spcPts val="0"/>
              </a:spcAft>
              <a:buClr>
                <a:schemeClr val="dk1"/>
              </a:buClr>
              <a:buSzPts val="2915"/>
              <a:buFont typeface="Arial"/>
              <a:buNone/>
            </a:pPr>
            <a:r>
              <a:rPr b="1" i="0" lang="en-US" sz="2915" u="none" cap="none" strike="noStrike">
                <a:solidFill>
                  <a:schemeClr val="dk1"/>
                </a:solidFill>
                <a:latin typeface="Calibri"/>
                <a:ea typeface="Calibri"/>
                <a:cs typeface="Calibri"/>
                <a:sym typeface="Calibri"/>
              </a:rPr>
              <a:t>CRIME FREE HOUSING PROGRAMS</a:t>
            </a:r>
            <a:endParaRPr b="0" i="0" sz="1540" u="none" cap="none" strike="noStrike">
              <a:solidFill>
                <a:schemeClr val="dk1"/>
              </a:solidFill>
              <a:latin typeface="Calibri"/>
              <a:ea typeface="Calibri"/>
              <a:cs typeface="Calibri"/>
              <a:sym typeface="Calibri"/>
            </a:endParaRPr>
          </a:p>
          <a:p>
            <a:pPr indent="0" lvl="0" marL="0" marR="0" rtl="0" algn="ctr">
              <a:lnSpc>
                <a:spcPct val="70000"/>
              </a:lnSpc>
              <a:spcBef>
                <a:spcPts val="1000"/>
              </a:spcBef>
              <a:spcAft>
                <a:spcPts val="0"/>
              </a:spcAft>
              <a:buClr>
                <a:srgbClr val="16A2FD"/>
              </a:buClr>
              <a:buSzPts val="2090"/>
              <a:buFont typeface="Arial"/>
              <a:buNone/>
            </a:pPr>
            <a:r>
              <a:rPr b="1" i="0" lang="en-US" sz="2090" u="none" cap="none" strike="noStrike">
                <a:solidFill>
                  <a:srgbClr val="16A2FD"/>
                </a:solidFill>
                <a:latin typeface="Calibri"/>
                <a:ea typeface="Calibri"/>
                <a:cs typeface="Calibri"/>
                <a:sym typeface="Calibri"/>
              </a:rPr>
              <a:t>YOU SHOULD IMMEDIATELY CONTACT A FAIR HOUSING OR LEGAL SERVICES ORGANIZATION NEAR YOU TO REPORT ANY SUCH DENIALS! </a:t>
            </a:r>
            <a:endParaRPr/>
          </a:p>
        </p:txBody>
      </p:sp>
      <p:cxnSp>
        <p:nvCxnSpPr>
          <p:cNvPr id="282" name="Google Shape;282;p38"/>
          <p:cNvCxnSpPr/>
          <p:nvPr/>
        </p:nvCxnSpPr>
        <p:spPr>
          <a:xfrm>
            <a:off x="1559560" y="1482141"/>
            <a:ext cx="9144000" cy="0"/>
          </a:xfrm>
          <a:prstGeom prst="straightConnector1">
            <a:avLst/>
          </a:prstGeom>
          <a:noFill/>
          <a:ln cap="flat" cmpd="sng" w="50800">
            <a:solidFill>
              <a:schemeClr val="lt1"/>
            </a:solidFill>
            <a:prstDash val="solid"/>
            <a:miter lim="800000"/>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6" name="Shape 286"/>
        <p:cNvGrpSpPr/>
        <p:nvPr/>
      </p:nvGrpSpPr>
      <p:grpSpPr>
        <a:xfrm>
          <a:off x="0" y="0"/>
          <a:ext cx="0" cy="0"/>
          <a:chOff x="0" y="0"/>
          <a:chExt cx="0" cy="0"/>
        </a:xfrm>
      </p:grpSpPr>
      <p:sp>
        <p:nvSpPr>
          <p:cNvPr id="287" name="Google Shape;287;p39"/>
          <p:cNvSpPr txBox="1"/>
          <p:nvPr>
            <p:ph idx="1" type="subTitle"/>
          </p:nvPr>
        </p:nvSpPr>
        <p:spPr>
          <a:xfrm>
            <a:off x="4572001" y="1"/>
            <a:ext cx="7620001" cy="6858000"/>
          </a:xfrm>
          <a:prstGeom prst="rect">
            <a:avLst/>
          </a:prstGeom>
          <a:noFill/>
          <a:ln>
            <a:noFill/>
          </a:ln>
        </p:spPr>
        <p:txBody>
          <a:bodyPr anchorCtr="0" anchor="b" bIns="45700" lIns="91425" spcFirstLastPara="1" rIns="91425" wrap="square" tIns="45700">
            <a:noAutofit/>
          </a:bodyPr>
          <a:lstStyle/>
          <a:p>
            <a:pPr indent="-571486" lvl="0" marL="571486" marR="0" rtl="0" algn="l">
              <a:lnSpc>
                <a:spcPct val="90000"/>
              </a:lnSpc>
              <a:spcBef>
                <a:spcPts val="0"/>
              </a:spcBef>
              <a:spcAft>
                <a:spcPts val="0"/>
              </a:spcAft>
              <a:buClr>
                <a:srgbClr val="E6C013"/>
              </a:buClr>
              <a:buSzPts val="4160"/>
              <a:buFont typeface="Arial"/>
              <a:buChar char="•"/>
            </a:pPr>
            <a:r>
              <a:rPr b="1" i="0" lang="en-US" sz="3200" u="none" cap="none" strike="noStrike">
                <a:solidFill>
                  <a:schemeClr val="dk1"/>
                </a:solidFill>
                <a:latin typeface="Helvetica Neue"/>
                <a:ea typeface="Helvetica Neue"/>
                <a:cs typeface="Helvetica Neue"/>
                <a:sym typeface="Helvetica Neue"/>
              </a:rPr>
              <a:t>SOURCES OF CRIMINAL RECORD INFORMATION</a:t>
            </a:r>
            <a:endParaRPr/>
          </a:p>
          <a:p>
            <a:pPr indent="0" lvl="0" marL="0" marR="0" rtl="0" algn="l">
              <a:lnSpc>
                <a:spcPct val="90000"/>
              </a:lnSpc>
              <a:spcBef>
                <a:spcPts val="40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p:txBody>
      </p:sp>
      <p:sp>
        <p:nvSpPr>
          <p:cNvPr id="288" name="Google Shape;288;p39"/>
          <p:cNvSpPr txBox="1"/>
          <p:nvPr>
            <p:ph type="ctrTitle"/>
          </p:nvPr>
        </p:nvSpPr>
        <p:spPr>
          <a:xfrm>
            <a:off x="1" y="1"/>
            <a:ext cx="4299284" cy="6858000"/>
          </a:xfrm>
          <a:prstGeom prst="rect">
            <a:avLst/>
          </a:prstGeom>
          <a:solidFill>
            <a:srgbClr val="16A2FD"/>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Helvetica Neue"/>
              <a:buNone/>
            </a:pPr>
            <a:br>
              <a:rPr b="1" i="0" lang="en-US" sz="4000" u="none" cap="none" strike="noStrike">
                <a:solidFill>
                  <a:schemeClr val="lt1"/>
                </a:solidFill>
                <a:latin typeface="Helvetica Neue"/>
                <a:ea typeface="Helvetica Neue"/>
                <a:cs typeface="Helvetica Neue"/>
                <a:sym typeface="Helvetica Neue"/>
              </a:rPr>
            </a:br>
            <a:br>
              <a:rPr b="1" i="0" lang="en-US" sz="4000" u="none" cap="none" strike="noStrike">
                <a:solidFill>
                  <a:schemeClr val="lt1"/>
                </a:solidFill>
                <a:latin typeface="Helvetica Neue"/>
                <a:ea typeface="Helvetica Neue"/>
                <a:cs typeface="Helvetica Neue"/>
                <a:sym typeface="Helvetica Neue"/>
              </a:rPr>
            </a:br>
            <a:br>
              <a:rPr b="1" i="0" lang="en-US" sz="4000" u="none" cap="none" strike="noStrike">
                <a:solidFill>
                  <a:schemeClr val="lt1"/>
                </a:solidFill>
                <a:latin typeface="Helvetica Neue"/>
                <a:ea typeface="Helvetica Neue"/>
                <a:cs typeface="Helvetica Neue"/>
                <a:sym typeface="Helvetica Neue"/>
              </a:rPr>
            </a:br>
            <a:r>
              <a:rPr b="1" i="0" lang="en-US" sz="4000" u="none" cap="none" strike="noStrike">
                <a:solidFill>
                  <a:schemeClr val="lt1"/>
                </a:solidFill>
                <a:latin typeface="Helvetica Neue"/>
                <a:ea typeface="Helvetica Neue"/>
                <a:cs typeface="Helvetica Neue"/>
                <a:sym typeface="Helvetica Neue"/>
              </a:rPr>
              <a:t> </a:t>
            </a:r>
            <a:br>
              <a:rPr b="1" i="0" lang="en-US" sz="4000" u="none" cap="none" strike="noStrike">
                <a:solidFill>
                  <a:schemeClr val="lt1"/>
                </a:solidFill>
                <a:latin typeface="Helvetica Neue"/>
                <a:ea typeface="Helvetica Neue"/>
                <a:cs typeface="Helvetica Neue"/>
                <a:sym typeface="Helvetica Neue"/>
              </a:rPr>
            </a:br>
            <a:r>
              <a:rPr b="1" i="0" lang="en-US" sz="4000" u="none" cap="none" strike="noStrike">
                <a:solidFill>
                  <a:schemeClr val="lt1"/>
                </a:solidFill>
                <a:latin typeface="Helvetica Neue"/>
                <a:ea typeface="Helvetica Neue"/>
                <a:cs typeface="Helvetica Neue"/>
                <a:sym typeface="Helvetica Neue"/>
              </a:rPr>
              <a:t> BACKGROUND        </a:t>
            </a:r>
            <a:r>
              <a:rPr b="1" i="0" lang="en-US" sz="4000" u="none" cap="none" strike="noStrike">
                <a:solidFill>
                  <a:schemeClr val="lt1"/>
                </a:solidFill>
                <a:latin typeface="Helvetica Neue"/>
                <a:ea typeface="Helvetica Neue"/>
                <a:cs typeface="Helvetica Neue"/>
                <a:sym typeface="Helvetica Neue"/>
              </a:rPr>
              <a:t>  </a:t>
            </a:r>
            <a:r>
              <a:rPr b="1" i="0" lang="en-US" sz="4000" u="none" cap="none" strike="noStrike">
                <a:solidFill>
                  <a:srgbClr val="00B0F0"/>
                </a:solidFill>
                <a:latin typeface="Helvetica Neue"/>
                <a:ea typeface="Helvetica Neue"/>
                <a:cs typeface="Helvetica Neue"/>
                <a:sym typeface="Helvetica Neue"/>
              </a:rPr>
              <a:t>l</a:t>
            </a:r>
            <a:r>
              <a:rPr b="1" i="0" lang="en-US" sz="4000" u="none" cap="none" strike="noStrike">
                <a:solidFill>
                  <a:schemeClr val="lt1"/>
                </a:solidFill>
                <a:latin typeface="Helvetica Neue"/>
                <a:ea typeface="Helvetica Neue"/>
                <a:cs typeface="Helvetica Neue"/>
                <a:sym typeface="Helvetica Neue"/>
              </a:rPr>
              <a:t>CHECKS</a:t>
            </a:r>
            <a:endParaRPr/>
          </a:p>
        </p:txBody>
      </p:sp>
      <p:pic>
        <p:nvPicPr>
          <p:cNvPr id="289" name="Google Shape;289;p39"/>
          <p:cNvPicPr preferRelativeResize="0"/>
          <p:nvPr/>
        </p:nvPicPr>
        <p:blipFill rotWithShape="1">
          <a:blip r:embed="rId3">
            <a:alphaModFix/>
          </a:blip>
          <a:srcRect b="0" l="0" r="0" t="0"/>
          <a:stretch/>
        </p:blipFill>
        <p:spPr>
          <a:xfrm>
            <a:off x="0" y="768096"/>
            <a:ext cx="1371600" cy="1371600"/>
          </a:xfrm>
          <a:prstGeom prst="rect">
            <a:avLst/>
          </a:prstGeom>
          <a:noFill/>
          <a:ln>
            <a:noFill/>
          </a:ln>
        </p:spPr>
      </p:pic>
      <p:pic>
        <p:nvPicPr>
          <p:cNvPr id="290" name="Google Shape;290;p39"/>
          <p:cNvPicPr preferRelativeResize="0"/>
          <p:nvPr/>
        </p:nvPicPr>
        <p:blipFill rotWithShape="1">
          <a:blip r:embed="rId4">
            <a:alphaModFix/>
          </a:blip>
          <a:srcRect b="0" l="0" r="0" t="0"/>
          <a:stretch/>
        </p:blipFill>
        <p:spPr>
          <a:xfrm>
            <a:off x="4313275" y="1"/>
            <a:ext cx="7878725" cy="525248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4" name="Shape 294"/>
        <p:cNvGrpSpPr/>
        <p:nvPr/>
      </p:nvGrpSpPr>
      <p:grpSpPr>
        <a:xfrm>
          <a:off x="0" y="0"/>
          <a:ext cx="0" cy="0"/>
          <a:chOff x="0" y="0"/>
          <a:chExt cx="0" cy="0"/>
        </a:xfrm>
      </p:grpSpPr>
      <p:sp>
        <p:nvSpPr>
          <p:cNvPr id="295" name="Google Shape;295;p40"/>
          <p:cNvSpPr txBox="1"/>
          <p:nvPr>
            <p:ph type="title"/>
          </p:nvPr>
        </p:nvSpPr>
        <p:spPr>
          <a:xfrm>
            <a:off x="838200" y="365125"/>
            <a:ext cx="10515600" cy="117919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300"/>
              <a:buFont typeface="Helvetica Neue"/>
              <a:buNone/>
            </a:pPr>
            <a:r>
              <a:rPr b="1" i="0" lang="en-US" sz="4300" u="none" cap="none" strike="noStrike">
                <a:solidFill>
                  <a:schemeClr val="dk1"/>
                </a:solidFill>
                <a:latin typeface="Helvetica Neue"/>
                <a:ea typeface="Helvetica Neue"/>
                <a:cs typeface="Helvetica Neue"/>
                <a:sym typeface="Helvetica Neue"/>
              </a:rPr>
              <a:t>SOURCES of CRIMINAL RECORD INFO</a:t>
            </a:r>
            <a:br>
              <a:rPr b="1" i="0" lang="en-US" sz="4300" u="none" cap="none" strike="noStrike">
                <a:solidFill>
                  <a:schemeClr val="dk1"/>
                </a:solidFill>
                <a:latin typeface="Helvetica Neue"/>
                <a:ea typeface="Helvetica Neue"/>
                <a:cs typeface="Helvetica Neue"/>
                <a:sym typeface="Helvetica Neue"/>
              </a:rPr>
            </a:br>
            <a:endParaRPr b="1" i="0" sz="4300" u="none" cap="none" strike="noStrike">
              <a:solidFill>
                <a:schemeClr val="dk1"/>
              </a:solidFill>
              <a:latin typeface="Helvetica Neue"/>
              <a:ea typeface="Helvetica Neue"/>
              <a:cs typeface="Helvetica Neue"/>
              <a:sym typeface="Helvetica Neue"/>
            </a:endParaRPr>
          </a:p>
        </p:txBody>
      </p:sp>
      <p:sp>
        <p:nvSpPr>
          <p:cNvPr id="296" name="Google Shape;296;p40"/>
          <p:cNvSpPr txBox="1"/>
          <p:nvPr>
            <p:ph idx="1" type="body"/>
          </p:nvPr>
        </p:nvSpPr>
        <p:spPr>
          <a:xfrm>
            <a:off x="838200" y="1544321"/>
            <a:ext cx="10515600" cy="463264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Arial"/>
              <a:buNone/>
            </a:pPr>
            <a:r>
              <a:rPr b="1" i="0" lang="en-US" sz="4000" u="none" cap="none" strike="noStrike">
                <a:solidFill>
                  <a:schemeClr val="dk1"/>
                </a:solidFill>
                <a:latin typeface="Calibri"/>
                <a:ea typeface="Calibri"/>
                <a:cs typeface="Calibri"/>
                <a:sym typeface="Calibri"/>
              </a:rPr>
              <a:t>All</a:t>
            </a:r>
            <a:r>
              <a:rPr b="0" i="0" lang="en-US" sz="4000" u="none" cap="none" strike="noStrike">
                <a:solidFill>
                  <a:schemeClr val="dk1"/>
                </a:solidFill>
                <a:latin typeface="Calibri"/>
                <a:ea typeface="Calibri"/>
                <a:cs typeface="Calibri"/>
                <a:sym typeface="Calibri"/>
              </a:rPr>
              <a:t> </a:t>
            </a:r>
            <a:r>
              <a:rPr b="1" i="0" lang="en-US" sz="4000" u="none" cap="none" strike="noStrike">
                <a:solidFill>
                  <a:schemeClr val="dk1"/>
                </a:solidFill>
                <a:latin typeface="Calibri"/>
                <a:ea typeface="Calibri"/>
                <a:cs typeface="Calibri"/>
                <a:sym typeface="Calibri"/>
              </a:rPr>
              <a:t>landlords </a:t>
            </a:r>
            <a:r>
              <a:rPr b="0" i="0" lang="en-US" sz="4000" u="none" cap="none" strike="noStrike">
                <a:solidFill>
                  <a:schemeClr val="dk1"/>
                </a:solidFill>
                <a:latin typeface="Calibri"/>
                <a:ea typeface="Calibri"/>
                <a:cs typeface="Calibri"/>
                <a:sym typeface="Calibri"/>
              </a:rPr>
              <a:t>– both</a:t>
            </a:r>
            <a:r>
              <a:rPr b="1" i="0" lang="en-US" sz="4000" u="none" cap="none" strike="noStrike">
                <a:solidFill>
                  <a:schemeClr val="dk1"/>
                </a:solidFill>
                <a:latin typeface="Calibri"/>
                <a:ea typeface="Calibri"/>
                <a:cs typeface="Calibri"/>
                <a:sym typeface="Calibri"/>
              </a:rPr>
              <a:t> FEDERALLY ASSISTED &amp; PRIVATE </a:t>
            </a:r>
            <a:r>
              <a:rPr b="0" i="0" lang="en-US" sz="4000" u="none" cap="none" strike="noStrike">
                <a:solidFill>
                  <a:schemeClr val="dk1"/>
                </a:solidFill>
                <a:latin typeface="Calibri"/>
                <a:ea typeface="Calibri"/>
                <a:cs typeface="Calibri"/>
                <a:sym typeface="Calibri"/>
              </a:rPr>
              <a:t>– can get your background information from:</a:t>
            </a:r>
            <a:endParaRPr/>
          </a:p>
          <a:p>
            <a:pPr indent="-228600" lvl="0" marL="228594" marR="0" rtl="0" algn="ctr">
              <a:lnSpc>
                <a:spcPct val="90000"/>
              </a:lnSpc>
              <a:spcBef>
                <a:spcPts val="1000"/>
              </a:spcBef>
              <a:spcAft>
                <a:spcPts val="0"/>
              </a:spcAft>
              <a:buClr>
                <a:srgbClr val="16A2FD"/>
              </a:buClr>
              <a:buSzPts val="3600"/>
              <a:buFont typeface="Arial"/>
              <a:buChar char="•"/>
            </a:pPr>
            <a:r>
              <a:rPr b="1" i="0" lang="en-US" sz="3600" u="none" cap="none" strike="noStrike">
                <a:solidFill>
                  <a:srgbClr val="16A2FD"/>
                </a:solidFill>
                <a:latin typeface="Calibri"/>
                <a:ea typeface="Calibri"/>
                <a:cs typeface="Calibri"/>
                <a:sym typeface="Calibri"/>
              </a:rPr>
              <a:t>Your housing application</a:t>
            </a:r>
            <a:endParaRPr sz="3600"/>
          </a:p>
          <a:p>
            <a:pPr indent="-228600" lvl="0" marL="228594" marR="0" rtl="0" algn="ctr">
              <a:lnSpc>
                <a:spcPct val="90000"/>
              </a:lnSpc>
              <a:spcBef>
                <a:spcPts val="1000"/>
              </a:spcBef>
              <a:spcAft>
                <a:spcPts val="0"/>
              </a:spcAft>
              <a:buClr>
                <a:srgbClr val="16A2FD"/>
              </a:buClr>
              <a:buSzPts val="3600"/>
              <a:buFont typeface="Arial"/>
              <a:buChar char="•"/>
            </a:pPr>
            <a:r>
              <a:rPr b="1" i="0" lang="en-US" sz="3600" u="none" cap="none" strike="noStrike">
                <a:solidFill>
                  <a:srgbClr val="16A2FD"/>
                </a:solidFill>
                <a:latin typeface="Calibri"/>
                <a:ea typeface="Calibri"/>
                <a:cs typeface="Calibri"/>
                <a:sym typeface="Calibri"/>
              </a:rPr>
              <a:t>Private background check or tenant screening companies</a:t>
            </a:r>
            <a:endParaRPr sz="3600"/>
          </a:p>
          <a:p>
            <a:pPr indent="-228600" lvl="0" marL="228594" marR="0" rtl="0" algn="ctr">
              <a:lnSpc>
                <a:spcPct val="90000"/>
              </a:lnSpc>
              <a:spcBef>
                <a:spcPts val="1000"/>
              </a:spcBef>
              <a:spcAft>
                <a:spcPts val="0"/>
              </a:spcAft>
              <a:buClr>
                <a:srgbClr val="16A2FD"/>
              </a:buClr>
              <a:buSzPts val="3600"/>
              <a:buFont typeface="Arial"/>
              <a:buChar char="•"/>
            </a:pPr>
            <a:r>
              <a:rPr b="1" i="0" lang="en-US" sz="3600" u="none" cap="none" strike="noStrike">
                <a:solidFill>
                  <a:srgbClr val="16A2FD"/>
                </a:solidFill>
                <a:latin typeface="Calibri"/>
                <a:ea typeface="Calibri"/>
                <a:cs typeface="Calibri"/>
                <a:sym typeface="Calibri"/>
              </a:rPr>
              <a:t>Public court records</a:t>
            </a:r>
            <a:endParaRPr sz="3600"/>
          </a:p>
          <a:p>
            <a:pPr indent="-228600" lvl="0" marL="228594" marR="0" rtl="0" algn="ctr">
              <a:lnSpc>
                <a:spcPct val="90000"/>
              </a:lnSpc>
              <a:spcBef>
                <a:spcPts val="1000"/>
              </a:spcBef>
              <a:spcAft>
                <a:spcPts val="0"/>
              </a:spcAft>
              <a:buClr>
                <a:srgbClr val="16A2FD"/>
              </a:buClr>
              <a:buSzPts val="3600"/>
              <a:buFont typeface="Arial"/>
              <a:buChar char="•"/>
            </a:pPr>
            <a:r>
              <a:rPr b="1" lang="en-US" sz="3600">
                <a:solidFill>
                  <a:srgbClr val="16A2FD"/>
                </a:solidFill>
              </a:rPr>
              <a:t>The </a:t>
            </a:r>
            <a:r>
              <a:rPr b="1" i="0" lang="en-US" sz="3600" u="none" cap="none" strike="noStrike">
                <a:solidFill>
                  <a:srgbClr val="16A2FD"/>
                </a:solidFill>
                <a:latin typeface="Calibri"/>
                <a:ea typeface="Calibri"/>
                <a:cs typeface="Calibri"/>
                <a:sym typeface="Calibri"/>
              </a:rPr>
              <a:t>Internet</a:t>
            </a:r>
            <a:endParaRPr sz="3600"/>
          </a:p>
        </p:txBody>
      </p:sp>
      <p:cxnSp>
        <p:nvCxnSpPr>
          <p:cNvPr id="297" name="Google Shape;297;p40"/>
          <p:cNvCxnSpPr/>
          <p:nvPr/>
        </p:nvCxnSpPr>
        <p:spPr>
          <a:xfrm>
            <a:off x="1539240" y="1239520"/>
            <a:ext cx="9144000" cy="0"/>
          </a:xfrm>
          <a:prstGeom prst="straightConnector1">
            <a:avLst/>
          </a:prstGeom>
          <a:noFill/>
          <a:ln cap="flat" cmpd="sng" w="50800">
            <a:solidFill>
              <a:srgbClr val="E6C013"/>
            </a:solidFill>
            <a:prstDash val="solid"/>
            <a:miter lim="800000"/>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6A2FD"/>
        </a:solidFill>
      </p:bgPr>
    </p:bg>
    <p:spTree>
      <p:nvGrpSpPr>
        <p:cNvPr id="301" name="Shape 301"/>
        <p:cNvGrpSpPr/>
        <p:nvPr/>
      </p:nvGrpSpPr>
      <p:grpSpPr>
        <a:xfrm>
          <a:off x="0" y="0"/>
          <a:ext cx="0" cy="0"/>
          <a:chOff x="0" y="0"/>
          <a:chExt cx="0" cy="0"/>
        </a:xfrm>
      </p:grpSpPr>
      <p:sp>
        <p:nvSpPr>
          <p:cNvPr id="302" name="Google Shape;302;p4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300"/>
              <a:buFont typeface="Helvetica Neue"/>
              <a:buNone/>
            </a:pPr>
            <a:r>
              <a:rPr b="1" i="0" lang="en-US" sz="4300" u="none" cap="none" strike="noStrike">
                <a:solidFill>
                  <a:schemeClr val="lt1"/>
                </a:solidFill>
                <a:latin typeface="Helvetica Neue"/>
                <a:ea typeface="Helvetica Neue"/>
                <a:cs typeface="Helvetica Neue"/>
                <a:sym typeface="Helvetica Neue"/>
              </a:rPr>
              <a:t>SOURCES of CRIMINAL RECORD INFO</a:t>
            </a:r>
            <a:endParaRPr b="0" i="0" sz="4300" u="none" cap="none" strike="noStrike">
              <a:solidFill>
                <a:schemeClr val="lt1"/>
              </a:solidFill>
              <a:latin typeface="Calibri"/>
              <a:ea typeface="Calibri"/>
              <a:cs typeface="Calibri"/>
              <a:sym typeface="Calibri"/>
            </a:endParaRPr>
          </a:p>
        </p:txBody>
      </p:sp>
      <p:sp>
        <p:nvSpPr>
          <p:cNvPr id="303" name="Google Shape;303;p41"/>
          <p:cNvSpPr txBox="1"/>
          <p:nvPr>
            <p:ph idx="1" type="body"/>
          </p:nvPr>
        </p:nvSpPr>
        <p:spPr>
          <a:xfrm>
            <a:off x="406400" y="1825625"/>
            <a:ext cx="11318240" cy="463897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Arial"/>
              <a:buNone/>
            </a:pPr>
            <a:r>
              <a:rPr b="1" i="0" lang="en-US" sz="4000" u="none" cap="none" strike="noStrike">
                <a:solidFill>
                  <a:schemeClr val="dk1"/>
                </a:solidFill>
                <a:latin typeface="Calibri"/>
                <a:ea typeface="Calibri"/>
                <a:cs typeface="Calibri"/>
                <a:sym typeface="Calibri"/>
              </a:rPr>
              <a:t>Only PHA</a:t>
            </a:r>
            <a:r>
              <a:rPr b="0" i="0" lang="en-US" sz="4000" u="none" cap="none" strike="noStrike">
                <a:solidFill>
                  <a:schemeClr val="dk1"/>
                </a:solidFill>
                <a:latin typeface="Calibri"/>
                <a:ea typeface="Calibri"/>
                <a:cs typeface="Calibri"/>
                <a:sym typeface="Calibri"/>
              </a:rPr>
              <a:t>s</a:t>
            </a:r>
            <a:r>
              <a:rPr b="1" i="0" lang="en-US" sz="4000" u="none" cap="none" strike="noStrike">
                <a:solidFill>
                  <a:schemeClr val="dk1"/>
                </a:solidFill>
                <a:latin typeface="Calibri"/>
                <a:ea typeface="Calibri"/>
                <a:cs typeface="Calibri"/>
                <a:sym typeface="Calibri"/>
              </a:rPr>
              <a:t> </a:t>
            </a:r>
            <a:r>
              <a:rPr b="0" i="0" lang="en-US" sz="4000" u="none" cap="none" strike="noStrike">
                <a:solidFill>
                  <a:schemeClr val="dk1"/>
                </a:solidFill>
                <a:latin typeface="Calibri"/>
                <a:ea typeface="Calibri"/>
                <a:cs typeface="Calibri"/>
                <a:sym typeface="Calibri"/>
              </a:rPr>
              <a:t>can also get your information from:</a:t>
            </a:r>
            <a:endParaRPr b="0" i="0" sz="4000" u="none" cap="none" strike="noStrike">
              <a:solidFill>
                <a:schemeClr val="dk1"/>
              </a:solidFill>
              <a:latin typeface="Calibri"/>
              <a:ea typeface="Calibri"/>
              <a:cs typeface="Calibri"/>
              <a:sym typeface="Calibri"/>
            </a:endParaRPr>
          </a:p>
          <a:p>
            <a:pPr indent="-254000" lvl="0" marL="228594" marR="0" rtl="0" algn="ctr">
              <a:lnSpc>
                <a:spcPct val="90000"/>
              </a:lnSpc>
              <a:spcBef>
                <a:spcPts val="1000"/>
              </a:spcBef>
              <a:spcAft>
                <a:spcPts val="0"/>
              </a:spcAft>
              <a:buClr>
                <a:schemeClr val="lt1"/>
              </a:buClr>
              <a:buSzPts val="4000"/>
              <a:buFont typeface="Arial"/>
              <a:buChar char="•"/>
            </a:pPr>
            <a:r>
              <a:rPr b="1" i="0" lang="en-US" sz="4000" u="none" cap="none" strike="noStrike">
                <a:solidFill>
                  <a:schemeClr val="lt1"/>
                </a:solidFill>
                <a:latin typeface="Calibri"/>
                <a:ea typeface="Calibri"/>
                <a:cs typeface="Calibri"/>
                <a:sym typeface="Calibri"/>
              </a:rPr>
              <a:t>The National Crime Information Center</a:t>
            </a:r>
            <a:endParaRPr/>
          </a:p>
          <a:p>
            <a:pPr indent="-254000" lvl="0" marL="228594" marR="0" rtl="0" algn="ctr">
              <a:lnSpc>
                <a:spcPct val="90000"/>
              </a:lnSpc>
              <a:spcBef>
                <a:spcPts val="1000"/>
              </a:spcBef>
              <a:spcAft>
                <a:spcPts val="0"/>
              </a:spcAft>
              <a:buClr>
                <a:schemeClr val="lt1"/>
              </a:buClr>
              <a:buSzPts val="4000"/>
              <a:buFont typeface="Arial"/>
              <a:buChar char="•"/>
            </a:pPr>
            <a:r>
              <a:rPr b="1" i="0" lang="en-US" sz="4000" u="none" cap="none" strike="noStrike">
                <a:solidFill>
                  <a:schemeClr val="lt1"/>
                </a:solidFill>
                <a:latin typeface="Calibri"/>
                <a:ea typeface="Calibri"/>
                <a:cs typeface="Calibri"/>
                <a:sym typeface="Calibri"/>
              </a:rPr>
              <a:t>State and local police departments &amp; other law enforcement agencies</a:t>
            </a:r>
            <a:endParaRPr/>
          </a:p>
          <a:p>
            <a:pPr indent="-254000" lvl="0" marL="228594" marR="0" rtl="0" algn="ctr">
              <a:lnSpc>
                <a:spcPct val="90000"/>
              </a:lnSpc>
              <a:spcBef>
                <a:spcPts val="1000"/>
              </a:spcBef>
              <a:spcAft>
                <a:spcPts val="0"/>
              </a:spcAft>
              <a:buClr>
                <a:schemeClr val="lt1"/>
              </a:buClr>
              <a:buSzPts val="4000"/>
              <a:buFont typeface="Arial"/>
              <a:buChar char="•"/>
            </a:pPr>
            <a:r>
              <a:rPr b="1" i="0" lang="en-US" sz="4000" u="none" cap="none" strike="noStrike">
                <a:solidFill>
                  <a:schemeClr val="lt1"/>
                </a:solidFill>
                <a:latin typeface="Calibri"/>
                <a:ea typeface="Calibri"/>
                <a:cs typeface="Calibri"/>
                <a:sym typeface="Calibri"/>
              </a:rPr>
              <a:t>Other PHAs</a:t>
            </a:r>
            <a:endParaRPr/>
          </a:p>
          <a:p>
            <a:pPr indent="-254000" lvl="0" marL="228594" marR="0" rtl="0" algn="ctr">
              <a:lnSpc>
                <a:spcPct val="90000"/>
              </a:lnSpc>
              <a:spcBef>
                <a:spcPts val="1000"/>
              </a:spcBef>
              <a:spcAft>
                <a:spcPts val="0"/>
              </a:spcAft>
              <a:buClr>
                <a:schemeClr val="lt1"/>
              </a:buClr>
              <a:buSzPts val="4000"/>
              <a:buFont typeface="Arial"/>
              <a:buChar char="•"/>
            </a:pPr>
            <a:r>
              <a:rPr b="1" i="0" lang="en-US" sz="4000" u="none" cap="none" strike="noStrike">
                <a:solidFill>
                  <a:schemeClr val="lt1"/>
                </a:solidFill>
                <a:latin typeface="Calibri"/>
                <a:ea typeface="Calibri"/>
                <a:cs typeface="Calibri"/>
                <a:sym typeface="Calibri"/>
              </a:rPr>
              <a:t>ONLY for Public Housing - </a:t>
            </a:r>
            <a:r>
              <a:rPr b="0" i="0" lang="en-US" sz="4000" u="none" cap="none" strike="noStrike">
                <a:solidFill>
                  <a:schemeClr val="lt1"/>
                </a:solidFill>
                <a:latin typeface="Calibri"/>
                <a:ea typeface="Calibri"/>
                <a:cs typeface="Calibri"/>
                <a:sym typeface="Calibri"/>
              </a:rPr>
              <a:t>drug treatment facilities*</a:t>
            </a:r>
            <a:endParaRPr/>
          </a:p>
          <a:p>
            <a:pPr indent="0" lvl="0" marL="0" marR="0" rtl="0" algn="ctr">
              <a:lnSpc>
                <a:spcPct val="90000"/>
              </a:lnSpc>
              <a:spcBef>
                <a:spcPts val="1000"/>
              </a:spcBef>
              <a:spcAft>
                <a:spcPts val="0"/>
              </a:spcAft>
              <a:buClr>
                <a:schemeClr val="lt1"/>
              </a:buClr>
              <a:buSzPts val="2600"/>
              <a:buFont typeface="Arial"/>
              <a:buNone/>
            </a:pPr>
            <a:r>
              <a:rPr b="0" i="0" lang="en-US" sz="2600" u="none" cap="none" strike="noStrike">
                <a:solidFill>
                  <a:schemeClr val="lt1"/>
                </a:solidFill>
                <a:latin typeface="Calibri"/>
                <a:ea typeface="Calibri"/>
                <a:cs typeface="Calibri"/>
                <a:sym typeface="Calibri"/>
              </a:rPr>
              <a:t>*only to ask about reason to believe you’re currently using illegal drugs</a:t>
            </a:r>
            <a:endParaRPr/>
          </a:p>
        </p:txBody>
      </p:sp>
      <p:sp>
        <p:nvSpPr>
          <p:cNvPr id="304" name="Google Shape;304;p41"/>
          <p:cNvSpPr txBox="1"/>
          <p:nvPr/>
        </p:nvSpPr>
        <p:spPr>
          <a:xfrm>
            <a:off x="3530602" y="863600"/>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05" name="Google Shape;305;p41"/>
          <p:cNvCxnSpPr/>
          <p:nvPr/>
        </p:nvCxnSpPr>
        <p:spPr>
          <a:xfrm>
            <a:off x="1518920" y="1544320"/>
            <a:ext cx="9144000" cy="0"/>
          </a:xfrm>
          <a:prstGeom prst="straightConnector1">
            <a:avLst/>
          </a:prstGeom>
          <a:noFill/>
          <a:ln cap="flat" cmpd="sng" w="50800">
            <a:solidFill>
              <a:schemeClr val="lt1"/>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3" name="Shape 103"/>
        <p:cNvGrpSpPr/>
        <p:nvPr/>
      </p:nvGrpSpPr>
      <p:grpSpPr>
        <a:xfrm>
          <a:off x="0" y="0"/>
          <a:ext cx="0" cy="0"/>
          <a:chOff x="0" y="0"/>
          <a:chExt cx="0" cy="0"/>
        </a:xfrm>
      </p:grpSpPr>
      <p:sp>
        <p:nvSpPr>
          <p:cNvPr id="104" name="Google Shape;104;p15"/>
          <p:cNvSpPr txBox="1"/>
          <p:nvPr>
            <p:ph type="ctrTitle"/>
          </p:nvPr>
        </p:nvSpPr>
        <p:spPr>
          <a:xfrm>
            <a:off x="1" y="0"/>
            <a:ext cx="4297680" cy="6858000"/>
          </a:xfrm>
          <a:prstGeom prst="rect">
            <a:avLst/>
          </a:prstGeom>
          <a:solidFill>
            <a:srgbClr val="E6C013"/>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Helvetica Neue"/>
              <a:buNone/>
            </a:pPr>
            <a:r>
              <a:rPr b="1" i="0" lang="en-US" sz="4800" u="none" cap="none" strike="noStrike">
                <a:solidFill>
                  <a:schemeClr val="lt1"/>
                </a:solidFill>
                <a:latin typeface="Helvetica Neue"/>
                <a:ea typeface="Helvetica Neue"/>
                <a:cs typeface="Helvetica Neue"/>
                <a:sym typeface="Helvetica Neue"/>
              </a:rPr>
              <a:t>FAIR CHANCE HOUSING</a:t>
            </a:r>
            <a:endParaRPr/>
          </a:p>
        </p:txBody>
      </p:sp>
      <p:sp>
        <p:nvSpPr>
          <p:cNvPr id="105" name="Google Shape;105;p15"/>
          <p:cNvSpPr txBox="1"/>
          <p:nvPr/>
        </p:nvSpPr>
        <p:spPr>
          <a:xfrm>
            <a:off x="4490720" y="433457"/>
            <a:ext cx="7518400" cy="56323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16A2FD"/>
                </a:solidFill>
                <a:latin typeface="Helvetica Neue"/>
                <a:ea typeface="Helvetica Neue"/>
                <a:cs typeface="Helvetica Neue"/>
                <a:sym typeface="Helvetica Neue"/>
              </a:rPr>
              <a:t>WHAT IS IT?</a:t>
            </a:r>
            <a:endParaRPr/>
          </a:p>
          <a:p>
            <a:pPr indent="0" lvl="0" marL="0" marR="0" rtl="0" algn="r">
              <a:spcBef>
                <a:spcPts val="0"/>
              </a:spcBef>
              <a:spcAft>
                <a:spcPts val="0"/>
              </a:spcAft>
              <a:buNone/>
            </a:pPr>
            <a:r>
              <a:t/>
            </a:r>
            <a:endParaRPr sz="4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t/>
            </a:r>
            <a:endParaRPr sz="4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rPr b="1" lang="en-US" sz="4000">
                <a:solidFill>
                  <a:schemeClr val="dk1"/>
                </a:solidFill>
                <a:latin typeface="Helvetica Neue"/>
                <a:ea typeface="Helvetica Neue"/>
                <a:cs typeface="Helvetica Neue"/>
                <a:sym typeface="Helvetica Neue"/>
              </a:rPr>
              <a:t>Fair Chance Housing </a:t>
            </a:r>
            <a:r>
              <a:rPr lang="en-US" sz="4000">
                <a:solidFill>
                  <a:schemeClr val="dk1"/>
                </a:solidFill>
                <a:latin typeface="Helvetica Neue"/>
                <a:ea typeface="Helvetica Neue"/>
                <a:cs typeface="Helvetica Neue"/>
                <a:sym typeface="Helvetica Neue"/>
              </a:rPr>
              <a:t>means</a:t>
            </a:r>
            <a:r>
              <a:rPr lang="en-US" sz="4000">
                <a:solidFill>
                  <a:schemeClr val="dk1"/>
                </a:solidFill>
                <a:latin typeface="Helvetica Neue"/>
                <a:ea typeface="Helvetica Neue"/>
                <a:cs typeface="Helvetica Neue"/>
                <a:sym typeface="Helvetica Neue"/>
              </a:rPr>
              <a:t> that people with criminal records should not have to experience additional barriers to accessing housing because </a:t>
            </a:r>
            <a:endParaRPr sz="4000">
              <a:solidFill>
                <a:schemeClr val="dk1"/>
              </a:solidFill>
              <a:latin typeface="Helvetica Neue"/>
              <a:ea typeface="Helvetica Neue"/>
              <a:cs typeface="Helvetica Neue"/>
              <a:sym typeface="Helvetica Neue"/>
            </a:endParaRPr>
          </a:p>
          <a:p>
            <a:pPr indent="0" lvl="0" marL="0" marR="0" rtl="0" algn="r">
              <a:spcBef>
                <a:spcPts val="0"/>
              </a:spcBef>
              <a:spcAft>
                <a:spcPts val="0"/>
              </a:spcAft>
              <a:buNone/>
            </a:pPr>
            <a:r>
              <a:rPr lang="en-US" sz="4000">
                <a:solidFill>
                  <a:schemeClr val="dk1"/>
                </a:solidFill>
                <a:latin typeface="Helvetica Neue"/>
                <a:ea typeface="Helvetica Neue"/>
                <a:cs typeface="Helvetica Neue"/>
                <a:sym typeface="Helvetica Neue"/>
              </a:rPr>
              <a:t>of their record.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rgbClr val="16A2FD"/>
              </a:buClr>
              <a:buSzPts val="4300"/>
              <a:buFont typeface="Helvetica Neue"/>
              <a:buNone/>
            </a:pPr>
            <a:r>
              <a:rPr b="1" i="0" lang="en-US" sz="4300" u="none" cap="none" strike="noStrike">
                <a:solidFill>
                  <a:srgbClr val="16A2FD"/>
                </a:solidFill>
                <a:latin typeface="Helvetica Neue"/>
                <a:ea typeface="Helvetica Neue"/>
                <a:cs typeface="Helvetica Neue"/>
                <a:sym typeface="Helvetica Neue"/>
              </a:rPr>
              <a:t>FAIR CHANCE HOUSING ORDINANCES</a:t>
            </a:r>
            <a:endParaRPr/>
          </a:p>
        </p:txBody>
      </p:sp>
      <p:sp>
        <p:nvSpPr>
          <p:cNvPr id="311" name="Google Shape;311;p42"/>
          <p:cNvSpPr txBox="1"/>
          <p:nvPr>
            <p:ph idx="1" type="body"/>
          </p:nvPr>
        </p:nvSpPr>
        <p:spPr>
          <a:xfrm>
            <a:off x="426720" y="2031283"/>
            <a:ext cx="5829701" cy="413993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Calibri"/>
                <a:ea typeface="Calibri"/>
                <a:cs typeface="Calibri"/>
                <a:sym typeface="Calibri"/>
              </a:rPr>
              <a:t>Ban the Box</a:t>
            </a:r>
            <a:r>
              <a:rPr b="0" i="0" lang="en-US" sz="2800" u="none" cap="none" strike="noStrike">
                <a:solidFill>
                  <a:schemeClr val="dk1"/>
                </a:solidFill>
                <a:latin typeface="Calibri"/>
                <a:ea typeface="Calibri"/>
                <a:cs typeface="Calibri"/>
                <a:sym typeface="Calibri"/>
              </a:rPr>
              <a:t>: </a:t>
            </a:r>
            <a:r>
              <a:rPr b="0" i="0" lang="en-US" sz="2800" u="sng" cap="none" strike="noStrike">
                <a:solidFill>
                  <a:schemeClr val="dk1"/>
                </a:solidFill>
                <a:latin typeface="Calibri"/>
                <a:ea typeface="Calibri"/>
                <a:cs typeface="Calibri"/>
                <a:sym typeface="Calibri"/>
              </a:rPr>
              <a:t>cannot</a:t>
            </a:r>
            <a:r>
              <a:rPr b="0" i="0" lang="en-US" sz="2800" u="none" cap="none" strike="noStrike">
                <a:solidFill>
                  <a:schemeClr val="dk1"/>
                </a:solidFill>
                <a:latin typeface="Calibri"/>
                <a:ea typeface="Calibri"/>
                <a:cs typeface="Calibri"/>
                <a:sym typeface="Calibri"/>
              </a:rPr>
              <a:t> ask about criminal record on a housing application</a:t>
            </a:r>
            <a:endParaRPr/>
          </a:p>
          <a:p>
            <a:pPr indent="0" lvl="0" marL="0" marR="0" rtl="0" algn="l">
              <a:lnSpc>
                <a:spcPct val="90000"/>
              </a:lnSpc>
              <a:spcBef>
                <a:spcPts val="0"/>
              </a:spcBef>
              <a:spcAft>
                <a:spcPts val="0"/>
              </a:spcAft>
              <a:buClr>
                <a:schemeClr val="dk1"/>
              </a:buClr>
              <a:buSzPts val="2800"/>
              <a:buFont typeface="Arial"/>
              <a:buNone/>
            </a:pPr>
            <a:r>
              <a:t/>
            </a:r>
            <a:endParaRPr/>
          </a:p>
          <a:p>
            <a:pPr indent="0" lvl="0" marL="0" marR="0" rtl="0" algn="l">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If you live in:</a:t>
            </a:r>
            <a:endParaRPr/>
          </a:p>
          <a:p>
            <a:pPr indent="-215894" lvl="1" marL="685783" marR="0" rtl="0" algn="l">
              <a:lnSpc>
                <a:spcPct val="90000"/>
              </a:lnSpc>
              <a:spcBef>
                <a:spcPts val="500"/>
              </a:spcBef>
              <a:spcAft>
                <a:spcPts val="0"/>
              </a:spcAft>
              <a:buClr>
                <a:srgbClr val="E6C013"/>
              </a:buClr>
              <a:buSzPts val="2600"/>
              <a:buFont typeface="Arial"/>
              <a:buChar char="•"/>
            </a:pPr>
            <a:r>
              <a:rPr b="1" i="0" lang="en-US" sz="2600" u="none" cap="none" strike="noStrike">
                <a:solidFill>
                  <a:srgbClr val="E6C013"/>
                </a:solidFill>
                <a:latin typeface="Calibri"/>
                <a:ea typeface="Calibri"/>
                <a:cs typeface="Calibri"/>
                <a:sym typeface="Calibri"/>
              </a:rPr>
              <a:t>City of Newark, NJ</a:t>
            </a:r>
            <a:endParaRPr sz="2600"/>
          </a:p>
          <a:p>
            <a:pPr indent="-215894" lvl="1" marL="685783" marR="0" rtl="0" algn="l">
              <a:lnSpc>
                <a:spcPct val="90000"/>
              </a:lnSpc>
              <a:spcBef>
                <a:spcPts val="500"/>
              </a:spcBef>
              <a:spcAft>
                <a:spcPts val="0"/>
              </a:spcAft>
              <a:buClr>
                <a:srgbClr val="E6C013"/>
              </a:buClr>
              <a:buSzPts val="2600"/>
              <a:buFont typeface="Arial"/>
              <a:buChar char="•"/>
            </a:pPr>
            <a:r>
              <a:rPr b="1" i="0" lang="en-US" sz="2600" u="none" cap="none" strike="noStrike">
                <a:solidFill>
                  <a:srgbClr val="E6C013"/>
                </a:solidFill>
                <a:latin typeface="Calibri"/>
                <a:ea typeface="Calibri"/>
                <a:cs typeface="Calibri"/>
                <a:sym typeface="Calibri"/>
              </a:rPr>
              <a:t>City of Richmond, CA</a:t>
            </a:r>
            <a:endParaRPr sz="2600"/>
          </a:p>
          <a:p>
            <a:pPr indent="-215894" lvl="1" marL="685783" marR="0" rtl="0" algn="l">
              <a:lnSpc>
                <a:spcPct val="90000"/>
              </a:lnSpc>
              <a:spcBef>
                <a:spcPts val="500"/>
              </a:spcBef>
              <a:spcAft>
                <a:spcPts val="0"/>
              </a:spcAft>
              <a:buClr>
                <a:srgbClr val="E6C013"/>
              </a:buClr>
              <a:buSzPts val="2600"/>
              <a:buFont typeface="Arial"/>
              <a:buChar char="•"/>
            </a:pPr>
            <a:r>
              <a:rPr b="1" i="0" lang="en-US" sz="2600" u="none" cap="none" strike="noStrike">
                <a:solidFill>
                  <a:srgbClr val="E6C013"/>
                </a:solidFill>
                <a:latin typeface="Calibri"/>
                <a:ea typeface="Calibri"/>
                <a:cs typeface="Calibri"/>
                <a:sym typeface="Calibri"/>
              </a:rPr>
              <a:t>City &amp; County of San Francisco, CA </a:t>
            </a:r>
            <a:endParaRPr sz="2600"/>
          </a:p>
          <a:p>
            <a:pPr indent="-215894" lvl="1" marL="685783" marR="0" rtl="0" algn="l">
              <a:lnSpc>
                <a:spcPct val="90000"/>
              </a:lnSpc>
              <a:spcBef>
                <a:spcPts val="500"/>
              </a:spcBef>
              <a:spcAft>
                <a:spcPts val="0"/>
              </a:spcAft>
              <a:buClr>
                <a:srgbClr val="E6C013"/>
              </a:buClr>
              <a:buSzPts val="2600"/>
              <a:buFont typeface="Arial"/>
              <a:buChar char="•"/>
            </a:pPr>
            <a:r>
              <a:rPr b="1" i="0" lang="en-US" sz="2600" u="none" cap="none" strike="noStrike">
                <a:solidFill>
                  <a:srgbClr val="E6C013"/>
                </a:solidFill>
                <a:latin typeface="Calibri"/>
                <a:ea typeface="Calibri"/>
                <a:cs typeface="Calibri"/>
                <a:sym typeface="Calibri"/>
              </a:rPr>
              <a:t>District of Columbia</a:t>
            </a:r>
            <a:endParaRPr sz="2600"/>
          </a:p>
        </p:txBody>
      </p:sp>
      <p:sp>
        <p:nvSpPr>
          <p:cNvPr id="312" name="Google Shape;312;p42"/>
          <p:cNvSpPr txBox="1"/>
          <p:nvPr/>
        </p:nvSpPr>
        <p:spPr>
          <a:xfrm>
            <a:off x="3530602" y="863600"/>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42"/>
          <p:cNvSpPr txBox="1"/>
          <p:nvPr/>
        </p:nvSpPr>
        <p:spPr>
          <a:xfrm>
            <a:off x="6418729" y="2031283"/>
            <a:ext cx="5307107" cy="44627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Anti-Discrimination</a:t>
            </a:r>
            <a:r>
              <a:rPr lang="en-US" sz="2800">
                <a:solidFill>
                  <a:schemeClr val="dk1"/>
                </a:solidFill>
                <a:latin typeface="Calibri"/>
                <a:ea typeface="Calibri"/>
                <a:cs typeface="Calibri"/>
                <a:sym typeface="Calibri"/>
              </a:rPr>
              <a:t>: criminal record added as protected class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If you live in:</a:t>
            </a:r>
            <a:endParaRPr/>
          </a:p>
          <a:p>
            <a:pPr indent="-285744" lvl="0" marL="285744" marR="0" rtl="0" algn="l">
              <a:spcBef>
                <a:spcPts val="0"/>
              </a:spcBef>
              <a:spcAft>
                <a:spcPts val="0"/>
              </a:spcAft>
              <a:buClr>
                <a:srgbClr val="E6C013"/>
              </a:buClr>
              <a:buSzPts val="2800"/>
              <a:buFont typeface="Arial"/>
              <a:buChar char="•"/>
            </a:pPr>
            <a:r>
              <a:rPr b="1" lang="en-US" sz="2800">
                <a:solidFill>
                  <a:srgbClr val="E6C013"/>
                </a:solidFill>
                <a:latin typeface="Calibri"/>
                <a:ea typeface="Calibri"/>
                <a:cs typeface="Calibri"/>
                <a:sym typeface="Calibri"/>
              </a:rPr>
              <a:t>City of Champaign, IL*</a:t>
            </a:r>
            <a:endParaRPr/>
          </a:p>
          <a:p>
            <a:pPr indent="-285744" lvl="0" marL="285744" marR="0" rtl="0" algn="l">
              <a:spcBef>
                <a:spcPts val="0"/>
              </a:spcBef>
              <a:spcAft>
                <a:spcPts val="0"/>
              </a:spcAft>
              <a:buClr>
                <a:srgbClr val="E6C013"/>
              </a:buClr>
              <a:buSzPts val="2800"/>
              <a:buFont typeface="Arial"/>
              <a:buChar char="•"/>
            </a:pPr>
            <a:r>
              <a:rPr b="1" lang="en-US" sz="2800">
                <a:solidFill>
                  <a:srgbClr val="E6C013"/>
                </a:solidFill>
                <a:latin typeface="Calibri"/>
                <a:ea typeface="Calibri"/>
                <a:cs typeface="Calibri"/>
                <a:sym typeface="Calibri"/>
              </a:rPr>
              <a:t>City of Seattle, WA*</a:t>
            </a:r>
            <a:endParaRPr/>
          </a:p>
          <a:p>
            <a:pPr indent="-285744" lvl="0" marL="285744" marR="0" rtl="0" algn="l">
              <a:spcBef>
                <a:spcPts val="0"/>
              </a:spcBef>
              <a:spcAft>
                <a:spcPts val="0"/>
              </a:spcAft>
              <a:buClr>
                <a:srgbClr val="E6C013"/>
              </a:buClr>
              <a:buSzPts val="2800"/>
              <a:buFont typeface="Arial"/>
              <a:buChar char="•"/>
            </a:pPr>
            <a:r>
              <a:rPr b="1" lang="en-US" sz="2800">
                <a:solidFill>
                  <a:srgbClr val="E6C013"/>
                </a:solidFill>
                <a:latin typeface="Calibri"/>
                <a:ea typeface="Calibri"/>
                <a:cs typeface="Calibri"/>
                <a:sym typeface="Calibri"/>
              </a:rPr>
              <a:t>City of Urbana, IL</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*some exceptions apply for certain convictions</a:t>
            </a:r>
            <a:endParaRPr/>
          </a:p>
        </p:txBody>
      </p:sp>
      <p:cxnSp>
        <p:nvCxnSpPr>
          <p:cNvPr id="314" name="Google Shape;314;p42"/>
          <p:cNvCxnSpPr/>
          <p:nvPr/>
        </p:nvCxnSpPr>
        <p:spPr>
          <a:xfrm>
            <a:off x="1539240" y="1562251"/>
            <a:ext cx="9144000" cy="0"/>
          </a:xfrm>
          <a:prstGeom prst="straightConnector1">
            <a:avLst/>
          </a:prstGeom>
          <a:noFill/>
          <a:ln cap="flat" cmpd="sng" w="50800">
            <a:solidFill>
              <a:schemeClr val="dk1"/>
            </a:solidFill>
            <a:prstDash val="solid"/>
            <a:miter lim="800000"/>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3"/>
          <p:cNvSpPr txBox="1"/>
          <p:nvPr/>
        </p:nvSpPr>
        <p:spPr>
          <a:xfrm>
            <a:off x="452847" y="3101950"/>
            <a:ext cx="11527971"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3600">
                <a:solidFill>
                  <a:schemeClr val="dk1"/>
                </a:solidFill>
                <a:latin typeface="Helvetica Neue"/>
                <a:ea typeface="Helvetica Neue"/>
                <a:cs typeface="Helvetica Neue"/>
                <a:sym typeface="Helvetica Neue"/>
              </a:rPr>
              <a:t> </a:t>
            </a:r>
            <a:endParaRPr/>
          </a:p>
        </p:txBody>
      </p:sp>
      <p:sp>
        <p:nvSpPr>
          <p:cNvPr id="320" name="Google Shape;320;p43"/>
          <p:cNvSpPr txBox="1"/>
          <p:nvPr/>
        </p:nvSpPr>
        <p:spPr>
          <a:xfrm>
            <a:off x="2841899" y="222073"/>
            <a:ext cx="674986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7030A0"/>
                </a:solidFill>
                <a:latin typeface="Helvetica Neue"/>
                <a:ea typeface="Helvetica Neue"/>
                <a:cs typeface="Helvetica Neue"/>
                <a:sym typeface="Helvetica Neue"/>
              </a:rPr>
              <a:t>KNOW YOUR RIGHTS!</a:t>
            </a:r>
            <a:endParaRPr/>
          </a:p>
        </p:txBody>
      </p:sp>
      <p:sp>
        <p:nvSpPr>
          <p:cNvPr id="321" name="Google Shape;321;p43"/>
          <p:cNvSpPr txBox="1"/>
          <p:nvPr/>
        </p:nvSpPr>
        <p:spPr>
          <a:xfrm>
            <a:off x="315324" y="990339"/>
            <a:ext cx="11622313" cy="255454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4000">
                <a:solidFill>
                  <a:schemeClr val="dk1"/>
                </a:solidFill>
                <a:latin typeface="Calibri"/>
                <a:ea typeface="Calibri"/>
                <a:cs typeface="Calibri"/>
                <a:sym typeface="Calibri"/>
              </a:rPr>
              <a:t>If your city or county does NOT have an ordinance prohibiting landlords from asking about your criminal record when you apply for housing…</a:t>
            </a:r>
            <a:endParaRPr/>
          </a:p>
          <a:p>
            <a:pPr indent="0" lvl="0" marL="0" marR="0" rtl="0" algn="just">
              <a:spcBef>
                <a:spcPts val="0"/>
              </a:spcBef>
              <a:spcAft>
                <a:spcPts val="0"/>
              </a:spcAft>
              <a:buNone/>
            </a:pPr>
            <a:r>
              <a:t/>
            </a:r>
            <a:endParaRPr sz="4000">
              <a:solidFill>
                <a:schemeClr val="dk1"/>
              </a:solidFill>
              <a:latin typeface="Calibri"/>
              <a:ea typeface="Calibri"/>
              <a:cs typeface="Calibri"/>
              <a:sym typeface="Calibri"/>
            </a:endParaRPr>
          </a:p>
        </p:txBody>
      </p:sp>
      <p:sp>
        <p:nvSpPr>
          <p:cNvPr id="322" name="Google Shape;322;p43"/>
          <p:cNvSpPr txBox="1"/>
          <p:nvPr/>
        </p:nvSpPr>
        <p:spPr>
          <a:xfrm>
            <a:off x="0" y="3164683"/>
            <a:ext cx="12252960" cy="3677930"/>
          </a:xfrm>
          <a:prstGeom prst="rect">
            <a:avLst/>
          </a:prstGeom>
          <a:solidFill>
            <a:srgbClr val="7030A0"/>
          </a:solidFill>
          <a:ln>
            <a:noFill/>
          </a:ln>
        </p:spPr>
        <p:txBody>
          <a:bodyPr anchorCtr="0" anchor="ctr" bIns="45700" lIns="91425" spcFirstLastPara="1" rIns="91425" wrap="square" tIns="45700">
            <a:noAutofit/>
          </a:bodyPr>
          <a:lstStyle/>
          <a:p>
            <a:pPr indent="-573074" lvl="0" marL="920728" marR="0" rtl="0" algn="l">
              <a:spcBef>
                <a:spcPts val="0"/>
              </a:spcBef>
              <a:spcAft>
                <a:spcPts val="0"/>
              </a:spcAft>
              <a:buClr>
                <a:schemeClr val="lt1"/>
              </a:buClr>
              <a:buSzPts val="3800"/>
              <a:buFont typeface="Arial"/>
              <a:buChar char="•"/>
            </a:pPr>
            <a:r>
              <a:rPr b="1" lang="en-US" sz="3800">
                <a:solidFill>
                  <a:schemeClr val="lt1"/>
                </a:solidFill>
                <a:latin typeface="Calibri"/>
                <a:ea typeface="Calibri"/>
                <a:cs typeface="Calibri"/>
                <a:sym typeface="Calibri"/>
              </a:rPr>
              <a:t>You can be asked about your criminal record on your housing application.</a:t>
            </a:r>
            <a:endParaRPr/>
          </a:p>
          <a:p>
            <a:pPr indent="-573074" lvl="0" marL="920728" marR="0" rtl="0" algn="l">
              <a:spcBef>
                <a:spcPts val="600"/>
              </a:spcBef>
              <a:spcAft>
                <a:spcPts val="0"/>
              </a:spcAft>
              <a:buClr>
                <a:schemeClr val="lt1"/>
              </a:buClr>
              <a:buSzPts val="3800"/>
              <a:buFont typeface="Arial"/>
              <a:buChar char="•"/>
            </a:pPr>
            <a:r>
              <a:rPr b="1" lang="en-US" sz="3800">
                <a:solidFill>
                  <a:schemeClr val="lt1"/>
                </a:solidFill>
                <a:latin typeface="Calibri"/>
                <a:ea typeface="Calibri"/>
                <a:cs typeface="Calibri"/>
                <a:sym typeface="Calibri"/>
              </a:rPr>
              <a:t>The landlord MUST ask EVERYONE equally about their criminal record. </a:t>
            </a:r>
            <a:r>
              <a:rPr lang="en-US" sz="3800">
                <a:solidFill>
                  <a:schemeClr val="lt1"/>
                </a:solidFill>
                <a:latin typeface="Calibri"/>
                <a:ea typeface="Calibri"/>
                <a:cs typeface="Calibri"/>
                <a:sym typeface="Calibri"/>
              </a:rPr>
              <a:t>For example, they can’t only ask applicants of a certain race or sex or other protected category.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44"/>
          <p:cNvSpPr txBox="1"/>
          <p:nvPr/>
        </p:nvSpPr>
        <p:spPr>
          <a:xfrm>
            <a:off x="452847" y="3101950"/>
            <a:ext cx="11527971"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3600">
                <a:solidFill>
                  <a:schemeClr val="dk1"/>
                </a:solidFill>
                <a:latin typeface="Helvetica Neue"/>
                <a:ea typeface="Helvetica Neue"/>
                <a:cs typeface="Helvetica Neue"/>
                <a:sym typeface="Helvetica Neue"/>
              </a:rPr>
              <a:t> </a:t>
            </a:r>
            <a:endParaRPr/>
          </a:p>
        </p:txBody>
      </p:sp>
      <p:sp>
        <p:nvSpPr>
          <p:cNvPr id="328" name="Google Shape;328;p44"/>
          <p:cNvSpPr txBox="1"/>
          <p:nvPr/>
        </p:nvSpPr>
        <p:spPr>
          <a:xfrm>
            <a:off x="2841899" y="222073"/>
            <a:ext cx="674986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7030A0"/>
                </a:solidFill>
                <a:latin typeface="Helvetica Neue"/>
                <a:ea typeface="Helvetica Neue"/>
                <a:cs typeface="Helvetica Neue"/>
                <a:sym typeface="Helvetica Neue"/>
              </a:rPr>
              <a:t>KNOW YOUR RIGHTS!</a:t>
            </a:r>
            <a:endParaRPr/>
          </a:p>
        </p:txBody>
      </p:sp>
      <p:sp>
        <p:nvSpPr>
          <p:cNvPr id="329" name="Google Shape;329;p44"/>
          <p:cNvSpPr txBox="1"/>
          <p:nvPr/>
        </p:nvSpPr>
        <p:spPr>
          <a:xfrm>
            <a:off x="315324" y="990339"/>
            <a:ext cx="11622313"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dk1"/>
                </a:solidFill>
                <a:latin typeface="Calibri"/>
                <a:ea typeface="Calibri"/>
                <a:cs typeface="Calibri"/>
                <a:sym typeface="Calibri"/>
              </a:rPr>
              <a:t>If you are denied housing because of information in your background check, you have a right to:</a:t>
            </a:r>
            <a:endParaRPr/>
          </a:p>
        </p:txBody>
      </p:sp>
      <p:sp>
        <p:nvSpPr>
          <p:cNvPr id="330" name="Google Shape;330;p44"/>
          <p:cNvSpPr txBox="1"/>
          <p:nvPr/>
        </p:nvSpPr>
        <p:spPr>
          <a:xfrm>
            <a:off x="0" y="2365617"/>
            <a:ext cx="12252960" cy="4493538"/>
          </a:xfrm>
          <a:prstGeom prst="rect">
            <a:avLst/>
          </a:prstGeom>
          <a:solidFill>
            <a:srgbClr val="7030A0"/>
          </a:solidFill>
          <a:ln>
            <a:noFill/>
          </a:ln>
        </p:spPr>
        <p:txBody>
          <a:bodyPr anchorCtr="0" anchor="ctr" bIns="45700" lIns="91425" spcFirstLastPara="1" rIns="91425" wrap="square" tIns="45700">
            <a:noAutofit/>
          </a:bodyPr>
          <a:lstStyle/>
          <a:p>
            <a:pPr indent="-573074" lvl="0" marL="920728" marR="0" rtl="0" algn="l">
              <a:spcBef>
                <a:spcPts val="0"/>
              </a:spcBef>
              <a:spcAft>
                <a:spcPts val="0"/>
              </a:spcAft>
              <a:buClr>
                <a:schemeClr val="lt1"/>
              </a:buClr>
              <a:buSzPts val="3800"/>
              <a:buFont typeface="Arial"/>
              <a:buChar char="•"/>
            </a:pPr>
            <a:r>
              <a:rPr b="1" lang="en-US" sz="3800">
                <a:solidFill>
                  <a:schemeClr val="lt1"/>
                </a:solidFill>
                <a:latin typeface="Calibri"/>
                <a:ea typeface="Calibri"/>
                <a:cs typeface="Calibri"/>
                <a:sym typeface="Calibri"/>
              </a:rPr>
              <a:t>Know WHY your housing application was denied</a:t>
            </a:r>
            <a:endParaRPr/>
          </a:p>
          <a:p>
            <a:pPr indent="-573074" lvl="0" marL="920728" marR="0" rtl="0" algn="l">
              <a:spcBef>
                <a:spcPts val="800"/>
              </a:spcBef>
              <a:spcAft>
                <a:spcPts val="0"/>
              </a:spcAft>
              <a:buClr>
                <a:schemeClr val="lt1"/>
              </a:buClr>
              <a:buSzPts val="3800"/>
              <a:buFont typeface="Arial"/>
              <a:buChar char="•"/>
            </a:pPr>
            <a:r>
              <a:rPr b="1" lang="en-US" sz="3800">
                <a:solidFill>
                  <a:schemeClr val="lt1"/>
                </a:solidFill>
                <a:latin typeface="Calibri"/>
                <a:ea typeface="Calibri"/>
                <a:cs typeface="Calibri"/>
                <a:sym typeface="Calibri"/>
              </a:rPr>
              <a:t>The name, address, &amp; telephone number of the company that did the check</a:t>
            </a:r>
            <a:endParaRPr/>
          </a:p>
          <a:p>
            <a:pPr indent="-573074" lvl="0" marL="920728" marR="0" rtl="0" algn="l">
              <a:spcBef>
                <a:spcPts val="800"/>
              </a:spcBef>
              <a:spcAft>
                <a:spcPts val="0"/>
              </a:spcAft>
              <a:buClr>
                <a:schemeClr val="lt1"/>
              </a:buClr>
              <a:buSzPts val="3800"/>
              <a:buFont typeface="Arial"/>
              <a:buChar char="•"/>
            </a:pPr>
            <a:r>
              <a:rPr b="1" lang="en-US" sz="3800">
                <a:solidFill>
                  <a:schemeClr val="lt1"/>
                </a:solidFill>
                <a:latin typeface="Calibri"/>
                <a:ea typeface="Calibri"/>
                <a:cs typeface="Calibri"/>
                <a:sym typeface="Calibri"/>
              </a:rPr>
              <a:t>Ask for a FREE copy of your background check from the company</a:t>
            </a:r>
            <a:endParaRPr/>
          </a:p>
          <a:p>
            <a:pPr indent="-573074" lvl="0" marL="920728" marR="0" rtl="0" algn="l">
              <a:spcBef>
                <a:spcPts val="800"/>
              </a:spcBef>
              <a:spcAft>
                <a:spcPts val="0"/>
              </a:spcAft>
              <a:buClr>
                <a:schemeClr val="lt1"/>
              </a:buClr>
              <a:buSzPts val="3800"/>
              <a:buFont typeface="Arial"/>
              <a:buChar char="•"/>
            </a:pPr>
            <a:r>
              <a:rPr b="1" lang="en-US" sz="3800">
                <a:solidFill>
                  <a:schemeClr val="lt1"/>
                </a:solidFill>
                <a:latin typeface="Calibri"/>
                <a:ea typeface="Calibri"/>
                <a:cs typeface="Calibri"/>
                <a:sym typeface="Calibri"/>
              </a:rPr>
              <a:t>Correct any errors with BOTH the landlord &amp; the company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5"/>
          <p:cNvSpPr txBox="1"/>
          <p:nvPr>
            <p:ph idx="1" type="subTitle"/>
          </p:nvPr>
        </p:nvSpPr>
        <p:spPr>
          <a:xfrm>
            <a:off x="4572001" y="1"/>
            <a:ext cx="7620001" cy="6858000"/>
          </a:xfrm>
          <a:prstGeom prst="rect">
            <a:avLst/>
          </a:prstGeom>
          <a:noFill/>
          <a:ln>
            <a:noFill/>
          </a:ln>
        </p:spPr>
        <p:txBody>
          <a:bodyPr anchorCtr="0" anchor="b" bIns="45700" lIns="91425" spcFirstLastPara="1" rIns="91425" wrap="square" tIns="45700">
            <a:noAutofit/>
          </a:bodyPr>
          <a:lstStyle/>
          <a:p>
            <a:pPr indent="-497826" lvl="0" marL="571486" marR="0" rtl="0" algn="l">
              <a:lnSpc>
                <a:spcPct val="90000"/>
              </a:lnSpc>
              <a:spcBef>
                <a:spcPts val="0"/>
              </a:spcBef>
              <a:spcAft>
                <a:spcPts val="0"/>
              </a:spcAft>
              <a:buClr>
                <a:srgbClr val="E6C013"/>
              </a:buClr>
              <a:buSzPts val="3000"/>
              <a:buFont typeface="Arial"/>
              <a:buChar char="•"/>
            </a:pPr>
            <a:r>
              <a:rPr b="1" i="0" lang="en-US" sz="3000" u="none" cap="none" strike="noStrike">
                <a:solidFill>
                  <a:schemeClr val="dk1"/>
                </a:solidFill>
                <a:latin typeface="Helvetica Neue"/>
                <a:ea typeface="Helvetica Neue"/>
                <a:cs typeface="Helvetica Neue"/>
                <a:sym typeface="Helvetica Neue"/>
              </a:rPr>
              <a:t>IN FEDERALLY ASSISTED HOUSING</a:t>
            </a:r>
            <a:endParaRPr sz="3000"/>
          </a:p>
          <a:p>
            <a:pPr indent="-497826" lvl="0" marL="571486" marR="0" rtl="0" algn="l">
              <a:lnSpc>
                <a:spcPct val="90000"/>
              </a:lnSpc>
              <a:spcBef>
                <a:spcPts val="1000"/>
              </a:spcBef>
              <a:spcAft>
                <a:spcPts val="0"/>
              </a:spcAft>
              <a:buClr>
                <a:srgbClr val="E6C013"/>
              </a:buClr>
              <a:buSzPts val="3000"/>
              <a:buFont typeface="Arial"/>
              <a:buChar char="•"/>
            </a:pPr>
            <a:r>
              <a:rPr b="1" i="0" lang="en-US" sz="3000" u="none" cap="none" strike="noStrike">
                <a:solidFill>
                  <a:schemeClr val="dk1"/>
                </a:solidFill>
                <a:latin typeface="Helvetica Neue"/>
                <a:ea typeface="Helvetica Neue"/>
                <a:cs typeface="Helvetica Neue"/>
                <a:sym typeface="Helvetica Neue"/>
              </a:rPr>
              <a:t>IN PRIVATELY OWNED HOUSING</a:t>
            </a:r>
            <a:endParaRPr sz="3000"/>
          </a:p>
        </p:txBody>
      </p:sp>
      <p:sp>
        <p:nvSpPr>
          <p:cNvPr id="336" name="Google Shape;336;p45"/>
          <p:cNvSpPr txBox="1"/>
          <p:nvPr>
            <p:ph type="ctrTitle"/>
          </p:nvPr>
        </p:nvSpPr>
        <p:spPr>
          <a:xfrm>
            <a:off x="1" y="1"/>
            <a:ext cx="4299284" cy="6858000"/>
          </a:xfrm>
          <a:prstGeom prst="rect">
            <a:avLst/>
          </a:prstGeom>
          <a:solidFill>
            <a:srgbClr val="16A2FD"/>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Helvetica Neue"/>
              <a:buNone/>
            </a:pPr>
            <a:br>
              <a:rPr b="1" i="0" lang="en-US" sz="4000" u="none" cap="none" strike="noStrike">
                <a:solidFill>
                  <a:schemeClr val="lt1"/>
                </a:solidFill>
                <a:latin typeface="Helvetica Neue"/>
                <a:ea typeface="Helvetica Neue"/>
                <a:cs typeface="Helvetica Neue"/>
                <a:sym typeface="Helvetica Neue"/>
              </a:rPr>
            </a:br>
            <a:br>
              <a:rPr b="1" i="0" lang="en-US" sz="4000" u="none" cap="none" strike="noStrike">
                <a:solidFill>
                  <a:schemeClr val="lt1"/>
                </a:solidFill>
                <a:latin typeface="Helvetica Neue"/>
                <a:ea typeface="Helvetica Neue"/>
                <a:cs typeface="Helvetica Neue"/>
                <a:sym typeface="Helvetica Neue"/>
              </a:rPr>
            </a:br>
            <a:br>
              <a:rPr b="1" i="0" lang="en-US" sz="4000" u="none" cap="none" strike="noStrike">
                <a:solidFill>
                  <a:schemeClr val="lt1"/>
                </a:solidFill>
                <a:latin typeface="Helvetica Neue"/>
                <a:ea typeface="Helvetica Neue"/>
                <a:cs typeface="Helvetica Neue"/>
                <a:sym typeface="Helvetica Neue"/>
              </a:rPr>
            </a:br>
            <a:r>
              <a:rPr b="1" i="0" lang="en-US" sz="4000" u="none" cap="none" strike="noStrike">
                <a:solidFill>
                  <a:schemeClr val="lt1"/>
                </a:solidFill>
                <a:latin typeface="Helvetica Neue"/>
                <a:ea typeface="Helvetica Neue"/>
                <a:cs typeface="Helvetica Neue"/>
                <a:sym typeface="Helvetica Neue"/>
              </a:rPr>
              <a:t> </a:t>
            </a:r>
            <a:br>
              <a:rPr b="1" i="0" lang="en-US" sz="4000" u="none" cap="none" strike="noStrike">
                <a:solidFill>
                  <a:schemeClr val="lt1"/>
                </a:solidFill>
                <a:latin typeface="Helvetica Neue"/>
                <a:ea typeface="Helvetica Neue"/>
                <a:cs typeface="Helvetica Neue"/>
                <a:sym typeface="Helvetica Neue"/>
              </a:rPr>
            </a:br>
            <a:r>
              <a:rPr b="1" i="0" lang="en-US" sz="4000" u="none" cap="none" strike="noStrike">
                <a:solidFill>
                  <a:schemeClr val="lt1"/>
                </a:solidFill>
                <a:latin typeface="Helvetica Neue"/>
                <a:ea typeface="Helvetica Neue"/>
                <a:cs typeface="Helvetica Neue"/>
                <a:sym typeface="Helvetica Neue"/>
              </a:rPr>
              <a:t>CHALLENGING HOUSING DENIALS</a:t>
            </a:r>
            <a:endParaRPr/>
          </a:p>
        </p:txBody>
      </p:sp>
      <p:pic>
        <p:nvPicPr>
          <p:cNvPr id="337" name="Google Shape;337;p45"/>
          <p:cNvPicPr preferRelativeResize="0"/>
          <p:nvPr/>
        </p:nvPicPr>
        <p:blipFill rotWithShape="1">
          <a:blip r:embed="rId3">
            <a:alphaModFix/>
          </a:blip>
          <a:srcRect b="0" l="0" r="0" t="0"/>
          <a:stretch/>
        </p:blipFill>
        <p:spPr>
          <a:xfrm>
            <a:off x="0" y="768096"/>
            <a:ext cx="1371600" cy="1371600"/>
          </a:xfrm>
          <a:prstGeom prst="rect">
            <a:avLst/>
          </a:prstGeom>
          <a:noFill/>
          <a:ln>
            <a:noFill/>
          </a:ln>
        </p:spPr>
      </p:pic>
      <p:pic>
        <p:nvPicPr>
          <p:cNvPr id="338" name="Google Shape;338;p45"/>
          <p:cNvPicPr preferRelativeResize="0"/>
          <p:nvPr/>
        </p:nvPicPr>
        <p:blipFill rotWithShape="1">
          <a:blip r:embed="rId4">
            <a:alphaModFix/>
          </a:blip>
          <a:srcRect b="0" l="0" r="0" t="0"/>
          <a:stretch/>
        </p:blipFill>
        <p:spPr>
          <a:xfrm>
            <a:off x="4299285" y="0"/>
            <a:ext cx="7892716" cy="524361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6A2FD"/>
        </a:solidFill>
      </p:bgPr>
    </p:bg>
    <p:spTree>
      <p:nvGrpSpPr>
        <p:cNvPr id="342" name="Shape 342"/>
        <p:cNvGrpSpPr/>
        <p:nvPr/>
      </p:nvGrpSpPr>
      <p:grpSpPr>
        <a:xfrm>
          <a:off x="0" y="0"/>
          <a:ext cx="0" cy="0"/>
          <a:chOff x="0" y="0"/>
          <a:chExt cx="0" cy="0"/>
        </a:xfrm>
      </p:grpSpPr>
      <p:sp>
        <p:nvSpPr>
          <p:cNvPr id="343" name="Google Shape;343;p4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770"/>
              <a:buFont typeface="Helvetica Neue"/>
              <a:buNone/>
            </a:pPr>
            <a:r>
              <a:rPr b="1" i="0" lang="en-US" sz="4770" u="none" cap="none" strike="noStrike">
                <a:solidFill>
                  <a:schemeClr val="lt1"/>
                </a:solidFill>
                <a:latin typeface="Helvetica Neue"/>
                <a:ea typeface="Helvetica Neue"/>
                <a:cs typeface="Helvetica Neue"/>
                <a:sym typeface="Helvetica Neue"/>
              </a:rPr>
              <a:t>FEDERALLY ASSISTED HOUSING</a:t>
            </a:r>
            <a:endParaRPr b="0" i="0" sz="3959" u="none" cap="none" strike="noStrike">
              <a:solidFill>
                <a:schemeClr val="dk1"/>
              </a:solidFill>
              <a:latin typeface="Helvetica Neue"/>
              <a:ea typeface="Helvetica Neue"/>
              <a:cs typeface="Helvetica Neue"/>
              <a:sym typeface="Helvetica Neue"/>
            </a:endParaRPr>
          </a:p>
        </p:txBody>
      </p:sp>
      <p:sp>
        <p:nvSpPr>
          <p:cNvPr id="344" name="Google Shape;344;p46"/>
          <p:cNvSpPr txBox="1"/>
          <p:nvPr>
            <p:ph idx="1" type="body"/>
          </p:nvPr>
        </p:nvSpPr>
        <p:spPr>
          <a:xfrm>
            <a:off x="838200" y="1825624"/>
            <a:ext cx="10515600" cy="4646893"/>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3700"/>
              <a:buFont typeface="Arial"/>
              <a:buNone/>
            </a:pPr>
            <a:r>
              <a:rPr b="1" i="0" lang="en-US" sz="3700" u="none" cap="none" strike="noStrike">
                <a:solidFill>
                  <a:schemeClr val="dk1"/>
                </a:solidFill>
                <a:latin typeface="Helvetica Neue"/>
                <a:ea typeface="Helvetica Neue"/>
                <a:cs typeface="Helvetica Neue"/>
                <a:sym typeface="Helvetica Neue"/>
              </a:rPr>
              <a:t>REVIEW HEARING</a:t>
            </a:r>
            <a:endParaRPr b="0" i="0" sz="3700" u="none" cap="none" strike="noStrike">
              <a:solidFill>
                <a:schemeClr val="dk1"/>
              </a:solidFill>
              <a:latin typeface="Calibri"/>
              <a:ea typeface="Calibri"/>
              <a:cs typeface="Calibri"/>
              <a:sym typeface="Calibri"/>
            </a:endParaRPr>
          </a:p>
          <a:p>
            <a:pPr indent="-234950" lvl="0" marL="228594" marR="0" rtl="0" algn="ctr">
              <a:lnSpc>
                <a:spcPct val="80000"/>
              </a:lnSpc>
              <a:spcBef>
                <a:spcPts val="1000"/>
              </a:spcBef>
              <a:spcAft>
                <a:spcPts val="0"/>
              </a:spcAft>
              <a:buClr>
                <a:schemeClr val="lt1"/>
              </a:buClr>
              <a:buSzPts val="3700"/>
              <a:buFont typeface="Arial"/>
              <a:buChar char="•"/>
            </a:pPr>
            <a:r>
              <a:rPr b="1" i="0" lang="en-US" sz="3700" u="none" cap="none" strike="noStrike">
                <a:solidFill>
                  <a:schemeClr val="lt1"/>
                </a:solidFill>
                <a:latin typeface="Calibri"/>
                <a:ea typeface="Calibri"/>
                <a:cs typeface="Calibri"/>
                <a:sym typeface="Calibri"/>
              </a:rPr>
              <a:t>Informal (not court) process</a:t>
            </a:r>
            <a:endParaRPr/>
          </a:p>
          <a:p>
            <a:pPr indent="-234950" lvl="0" marL="228594" marR="0" rtl="0" algn="ctr">
              <a:lnSpc>
                <a:spcPct val="80000"/>
              </a:lnSpc>
              <a:spcBef>
                <a:spcPts val="1000"/>
              </a:spcBef>
              <a:spcAft>
                <a:spcPts val="0"/>
              </a:spcAft>
              <a:buClr>
                <a:schemeClr val="lt1"/>
              </a:buClr>
              <a:buSzPts val="3700"/>
              <a:buFont typeface="Arial"/>
              <a:buChar char="•"/>
            </a:pPr>
            <a:r>
              <a:rPr b="1" i="0" lang="en-US" sz="3700" u="none" cap="none" strike="noStrike">
                <a:solidFill>
                  <a:schemeClr val="lt1"/>
                </a:solidFill>
                <a:latin typeface="Calibri"/>
                <a:ea typeface="Calibri"/>
                <a:cs typeface="Calibri"/>
                <a:sym typeface="Calibri"/>
              </a:rPr>
              <a:t>You can challenge your denial</a:t>
            </a:r>
            <a:endParaRPr/>
          </a:p>
          <a:p>
            <a:pPr indent="-234950" lvl="0" marL="228593" marR="0" rtl="0" algn="ctr">
              <a:lnSpc>
                <a:spcPct val="80000"/>
              </a:lnSpc>
              <a:spcBef>
                <a:spcPts val="1000"/>
              </a:spcBef>
              <a:spcAft>
                <a:spcPts val="0"/>
              </a:spcAft>
              <a:buClr>
                <a:schemeClr val="lt1"/>
              </a:buClr>
              <a:buSzPts val="3700"/>
              <a:buFont typeface="Arial"/>
              <a:buChar char="•"/>
            </a:pPr>
            <a:r>
              <a:rPr b="1" i="0" lang="en-US" sz="3700" u="none" cap="none" strike="noStrike">
                <a:solidFill>
                  <a:schemeClr val="lt1"/>
                </a:solidFill>
                <a:latin typeface="Calibri"/>
                <a:ea typeface="Calibri"/>
                <a:cs typeface="Calibri"/>
                <a:sym typeface="Calibri"/>
              </a:rPr>
              <a:t>With PHA</a:t>
            </a:r>
            <a:endParaRPr b="0" i="0" sz="3330" u="none" cap="none" strike="noStrike">
              <a:solidFill>
                <a:schemeClr val="dk1"/>
              </a:solidFill>
              <a:latin typeface="Calibri"/>
              <a:ea typeface="Calibri"/>
              <a:cs typeface="Calibri"/>
              <a:sym typeface="Calibri"/>
            </a:endParaRPr>
          </a:p>
          <a:p>
            <a:pPr indent="0" lvl="0" marL="0" marR="0" rtl="0" algn="l">
              <a:lnSpc>
                <a:spcPct val="80000"/>
              </a:lnSpc>
              <a:spcBef>
                <a:spcPts val="1000"/>
              </a:spcBef>
              <a:spcAft>
                <a:spcPts val="0"/>
              </a:spcAft>
              <a:buClr>
                <a:schemeClr val="dk1"/>
              </a:buClr>
              <a:buSzPts val="3330"/>
              <a:buFont typeface="Arial"/>
              <a:buNone/>
            </a:pPr>
            <a:r>
              <a:rPr b="0" i="0" lang="en-US" sz="3330" u="none" cap="none" strike="noStrike">
                <a:solidFill>
                  <a:schemeClr val="dk1"/>
                </a:solidFill>
                <a:latin typeface="Calibri"/>
                <a:ea typeface="Calibri"/>
                <a:cs typeface="Calibri"/>
                <a:sym typeface="Calibri"/>
              </a:rPr>
              <a:t>*Available only if you applied for and were denied </a:t>
            </a:r>
            <a:r>
              <a:rPr b="1" i="0" lang="en-US" sz="3330" u="none" cap="none" strike="noStrike">
                <a:solidFill>
                  <a:schemeClr val="dk1"/>
                </a:solidFill>
                <a:latin typeface="Calibri"/>
                <a:ea typeface="Calibri"/>
                <a:cs typeface="Calibri"/>
                <a:sym typeface="Calibri"/>
              </a:rPr>
              <a:t>federally assisted housing</a:t>
            </a:r>
            <a:endParaRPr/>
          </a:p>
        </p:txBody>
      </p:sp>
      <p:sp>
        <p:nvSpPr>
          <p:cNvPr id="345" name="Google Shape;345;p46"/>
          <p:cNvSpPr txBox="1"/>
          <p:nvPr/>
        </p:nvSpPr>
        <p:spPr>
          <a:xfrm>
            <a:off x="3530602" y="863600"/>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46" name="Google Shape;346;p46"/>
          <p:cNvCxnSpPr/>
          <p:nvPr/>
        </p:nvCxnSpPr>
        <p:spPr>
          <a:xfrm>
            <a:off x="1459675" y="1547252"/>
            <a:ext cx="9144000" cy="0"/>
          </a:xfrm>
          <a:prstGeom prst="straightConnector1">
            <a:avLst/>
          </a:prstGeom>
          <a:noFill/>
          <a:ln cap="flat" cmpd="sng" w="50800">
            <a:solidFill>
              <a:schemeClr val="lt1"/>
            </a:solidFill>
            <a:prstDash val="solid"/>
            <a:miter lim="800000"/>
            <a:headEnd len="sm" w="sm" type="none"/>
            <a:tailEnd len="sm" w="sm"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47"/>
          <p:cNvSpPr txBox="1"/>
          <p:nvPr/>
        </p:nvSpPr>
        <p:spPr>
          <a:xfrm>
            <a:off x="452847" y="3101950"/>
            <a:ext cx="11527971"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3600">
                <a:solidFill>
                  <a:schemeClr val="dk1"/>
                </a:solidFill>
                <a:latin typeface="Helvetica Neue"/>
                <a:ea typeface="Helvetica Neue"/>
                <a:cs typeface="Helvetica Neue"/>
                <a:sym typeface="Helvetica Neue"/>
              </a:rPr>
              <a:t> </a:t>
            </a:r>
            <a:endParaRPr/>
          </a:p>
        </p:txBody>
      </p:sp>
      <p:sp>
        <p:nvSpPr>
          <p:cNvPr id="352" name="Google Shape;352;p47"/>
          <p:cNvSpPr txBox="1"/>
          <p:nvPr/>
        </p:nvSpPr>
        <p:spPr>
          <a:xfrm>
            <a:off x="2841899" y="222073"/>
            <a:ext cx="674986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7030A0"/>
                </a:solidFill>
                <a:latin typeface="Helvetica Neue"/>
                <a:ea typeface="Helvetica Neue"/>
                <a:cs typeface="Helvetica Neue"/>
                <a:sym typeface="Helvetica Neue"/>
              </a:rPr>
              <a:t>KNOW YOUR RIGHTS!</a:t>
            </a:r>
            <a:endParaRPr/>
          </a:p>
        </p:txBody>
      </p:sp>
      <p:sp>
        <p:nvSpPr>
          <p:cNvPr id="353" name="Google Shape;353;p47"/>
          <p:cNvSpPr txBox="1"/>
          <p:nvPr/>
        </p:nvSpPr>
        <p:spPr>
          <a:xfrm>
            <a:off x="315322" y="856358"/>
            <a:ext cx="11622313"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Calibri"/>
                <a:ea typeface="Calibri"/>
                <a:cs typeface="Calibri"/>
                <a:sym typeface="Calibri"/>
              </a:rPr>
              <a:t>Review Hearing</a:t>
            </a:r>
            <a:endParaRPr/>
          </a:p>
        </p:txBody>
      </p:sp>
      <p:sp>
        <p:nvSpPr>
          <p:cNvPr id="354" name="Google Shape;354;p47"/>
          <p:cNvSpPr txBox="1"/>
          <p:nvPr/>
        </p:nvSpPr>
        <p:spPr>
          <a:xfrm>
            <a:off x="-3" y="1625799"/>
            <a:ext cx="12252960" cy="5232202"/>
          </a:xfrm>
          <a:prstGeom prst="rect">
            <a:avLst/>
          </a:prstGeom>
          <a:solidFill>
            <a:srgbClr val="7030A0"/>
          </a:solidFill>
          <a:ln>
            <a:noFill/>
          </a:ln>
        </p:spPr>
        <p:txBody>
          <a:bodyPr anchorCtr="0" anchor="ctr" bIns="45700" lIns="91425" spcFirstLastPara="1" rIns="91425" wrap="square" tIns="45700">
            <a:noAutofit/>
          </a:bodyPr>
          <a:lstStyle/>
          <a:p>
            <a:pPr indent="-571486" lvl="0" marL="919140" marR="0" rtl="0" algn="l">
              <a:spcBef>
                <a:spcPts val="0"/>
              </a:spcBef>
              <a:spcAft>
                <a:spcPts val="0"/>
              </a:spcAft>
              <a:buClr>
                <a:schemeClr val="lt1"/>
              </a:buClr>
              <a:buSzPts val="3800"/>
              <a:buFont typeface="Arial"/>
              <a:buChar char="•"/>
            </a:pPr>
            <a:r>
              <a:rPr b="1" lang="en-US" sz="3800">
                <a:solidFill>
                  <a:schemeClr val="lt1"/>
                </a:solidFill>
                <a:latin typeface="Calibri"/>
                <a:ea typeface="Calibri"/>
                <a:cs typeface="Calibri"/>
                <a:sym typeface="Calibri"/>
              </a:rPr>
              <a:t>Right to bring a lawyer</a:t>
            </a:r>
            <a:r>
              <a:rPr lang="en-US" sz="3800">
                <a:solidFill>
                  <a:schemeClr val="lt1"/>
                </a:solidFill>
                <a:latin typeface="Calibri"/>
                <a:ea typeface="Calibri"/>
                <a:cs typeface="Calibri"/>
                <a:sym typeface="Calibri"/>
              </a:rPr>
              <a:t> (NOT right to be </a:t>
            </a:r>
            <a:r>
              <a:rPr lang="en-US" sz="3800" u="sng">
                <a:solidFill>
                  <a:schemeClr val="lt1"/>
                </a:solidFill>
                <a:latin typeface="Calibri"/>
                <a:ea typeface="Calibri"/>
                <a:cs typeface="Calibri"/>
                <a:sym typeface="Calibri"/>
              </a:rPr>
              <a:t>given</a:t>
            </a:r>
            <a:r>
              <a:rPr lang="en-US" sz="3800">
                <a:solidFill>
                  <a:schemeClr val="lt1"/>
                </a:solidFill>
                <a:latin typeface="Calibri"/>
                <a:ea typeface="Calibri"/>
                <a:cs typeface="Calibri"/>
                <a:sym typeface="Calibri"/>
              </a:rPr>
              <a:t> a lawyer)</a:t>
            </a:r>
            <a:endParaRPr b="1" sz="3800">
              <a:solidFill>
                <a:schemeClr val="lt1"/>
              </a:solidFill>
              <a:latin typeface="Calibri"/>
              <a:ea typeface="Calibri"/>
              <a:cs typeface="Calibri"/>
              <a:sym typeface="Calibri"/>
            </a:endParaRPr>
          </a:p>
          <a:p>
            <a:pPr indent="-571486" lvl="0" marL="919140" marR="0" rtl="0" algn="l">
              <a:spcBef>
                <a:spcPts val="1200"/>
              </a:spcBef>
              <a:spcAft>
                <a:spcPts val="0"/>
              </a:spcAft>
              <a:buClr>
                <a:schemeClr val="lt1"/>
              </a:buClr>
              <a:buSzPts val="3800"/>
              <a:buFont typeface="Arial"/>
              <a:buChar char="•"/>
            </a:pPr>
            <a:r>
              <a:rPr b="1" lang="en-US" sz="3800">
                <a:solidFill>
                  <a:schemeClr val="lt1"/>
                </a:solidFill>
                <a:latin typeface="Calibri"/>
                <a:ea typeface="Calibri"/>
                <a:cs typeface="Calibri"/>
                <a:sym typeface="Calibri"/>
              </a:rPr>
              <a:t>Right to be heard before impartial, unbiased officer</a:t>
            </a:r>
            <a:endParaRPr/>
          </a:p>
          <a:p>
            <a:pPr indent="-573074" lvl="0" marL="920728" marR="0" rtl="0" algn="l">
              <a:spcBef>
                <a:spcPts val="600"/>
              </a:spcBef>
              <a:spcAft>
                <a:spcPts val="0"/>
              </a:spcAft>
              <a:buClr>
                <a:schemeClr val="lt1"/>
              </a:buClr>
              <a:buSzPts val="3800"/>
              <a:buFont typeface="Arial"/>
              <a:buChar char="•"/>
            </a:pPr>
            <a:r>
              <a:rPr b="1" lang="en-US" sz="3800">
                <a:solidFill>
                  <a:schemeClr val="lt1"/>
                </a:solidFill>
                <a:latin typeface="Calibri"/>
                <a:ea typeface="Calibri"/>
                <a:cs typeface="Calibri"/>
                <a:sym typeface="Calibri"/>
              </a:rPr>
              <a:t>Right to state why you should </a:t>
            </a:r>
            <a:r>
              <a:rPr b="1" lang="en-US" sz="3800" u="sng">
                <a:solidFill>
                  <a:schemeClr val="lt1"/>
                </a:solidFill>
                <a:latin typeface="Calibri"/>
                <a:ea typeface="Calibri"/>
                <a:cs typeface="Calibri"/>
                <a:sym typeface="Calibri"/>
              </a:rPr>
              <a:t>not</a:t>
            </a:r>
            <a:r>
              <a:rPr b="1" lang="en-US" sz="3800">
                <a:solidFill>
                  <a:schemeClr val="lt1"/>
                </a:solidFill>
                <a:latin typeface="Calibri"/>
                <a:ea typeface="Calibri"/>
                <a:cs typeface="Calibri"/>
                <a:sym typeface="Calibri"/>
              </a:rPr>
              <a:t> have been denied, </a:t>
            </a:r>
            <a:r>
              <a:rPr lang="en-US" sz="3800">
                <a:solidFill>
                  <a:schemeClr val="lt1"/>
                </a:solidFill>
                <a:latin typeface="Calibri"/>
                <a:ea typeface="Calibri"/>
                <a:cs typeface="Calibri"/>
                <a:sym typeface="Calibri"/>
              </a:rPr>
              <a:t>including </a:t>
            </a:r>
            <a:r>
              <a:rPr lang="en-US" sz="3800">
                <a:solidFill>
                  <a:srgbClr val="FFD512"/>
                </a:solidFill>
                <a:latin typeface="Calibri"/>
                <a:ea typeface="Calibri"/>
                <a:cs typeface="Calibri"/>
                <a:sym typeface="Calibri"/>
              </a:rPr>
              <a:t>proof of rehabilitation </a:t>
            </a:r>
            <a:r>
              <a:rPr lang="en-US" sz="3800">
                <a:solidFill>
                  <a:schemeClr val="lt1"/>
                </a:solidFill>
                <a:latin typeface="Calibri"/>
                <a:ea typeface="Calibri"/>
                <a:cs typeface="Calibri"/>
                <a:sym typeface="Calibri"/>
              </a:rPr>
              <a:t>or </a:t>
            </a:r>
            <a:r>
              <a:rPr lang="en-US" sz="3800">
                <a:solidFill>
                  <a:srgbClr val="FFD512"/>
                </a:solidFill>
                <a:latin typeface="Calibri"/>
                <a:ea typeface="Calibri"/>
                <a:cs typeface="Calibri"/>
                <a:sym typeface="Calibri"/>
              </a:rPr>
              <a:t>mitigating circumstances</a:t>
            </a:r>
            <a:endParaRPr/>
          </a:p>
          <a:p>
            <a:pPr indent="-573074" lvl="0" marL="920728" marR="0" rtl="0" algn="l">
              <a:spcBef>
                <a:spcPts val="600"/>
              </a:spcBef>
              <a:spcAft>
                <a:spcPts val="0"/>
              </a:spcAft>
              <a:buClr>
                <a:schemeClr val="lt1"/>
              </a:buClr>
              <a:buSzPts val="3800"/>
              <a:buFont typeface="Arial"/>
              <a:buChar char="•"/>
            </a:pPr>
            <a:r>
              <a:rPr b="1" lang="en-US" sz="3800">
                <a:solidFill>
                  <a:schemeClr val="lt1"/>
                </a:solidFill>
                <a:latin typeface="Calibri"/>
                <a:ea typeface="Calibri"/>
                <a:cs typeface="Calibri"/>
                <a:sym typeface="Calibri"/>
              </a:rPr>
              <a:t>Right to explain circumstances of past conviction</a:t>
            </a:r>
            <a:endParaRPr/>
          </a:p>
          <a:p>
            <a:pPr indent="-573074" lvl="0" marL="920728" marR="0" rtl="0" algn="l">
              <a:spcBef>
                <a:spcPts val="600"/>
              </a:spcBef>
              <a:spcAft>
                <a:spcPts val="0"/>
              </a:spcAft>
              <a:buClr>
                <a:schemeClr val="lt1"/>
              </a:buClr>
              <a:buSzPts val="3800"/>
              <a:buFont typeface="Arial"/>
              <a:buChar char="•"/>
            </a:pPr>
            <a:r>
              <a:rPr b="1" lang="en-US" sz="3800">
                <a:solidFill>
                  <a:schemeClr val="lt1"/>
                </a:solidFill>
                <a:latin typeface="Calibri"/>
                <a:ea typeface="Calibri"/>
                <a:cs typeface="Calibri"/>
                <a:sym typeface="Calibri"/>
              </a:rPr>
              <a:t>Right to ask witness questions</a:t>
            </a:r>
            <a:endParaRPr/>
          </a:p>
          <a:p>
            <a:pPr indent="-573074" lvl="0" marL="920728" marR="0" rtl="0" algn="l">
              <a:spcBef>
                <a:spcPts val="600"/>
              </a:spcBef>
              <a:spcAft>
                <a:spcPts val="0"/>
              </a:spcAft>
              <a:buClr>
                <a:schemeClr val="lt1"/>
              </a:buClr>
              <a:buSzPts val="3800"/>
              <a:buFont typeface="Arial"/>
              <a:buChar char="•"/>
            </a:pPr>
            <a:r>
              <a:rPr b="1" lang="en-US" sz="3800">
                <a:solidFill>
                  <a:schemeClr val="lt1"/>
                </a:solidFill>
                <a:latin typeface="Calibri"/>
                <a:ea typeface="Calibri"/>
                <a:cs typeface="Calibri"/>
                <a:sym typeface="Calibri"/>
              </a:rPr>
              <a:t>Right to a written decision after hearing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4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Helvetica Neue"/>
              <a:buNone/>
            </a:pPr>
            <a:r>
              <a:rPr b="1" i="0" lang="en-US" sz="4800" u="none" cap="none" strike="noStrike">
                <a:solidFill>
                  <a:schemeClr val="dk1"/>
                </a:solidFill>
                <a:latin typeface="Helvetica Neue"/>
                <a:ea typeface="Helvetica Neue"/>
                <a:cs typeface="Helvetica Neue"/>
                <a:sym typeface="Helvetica Neue"/>
              </a:rPr>
              <a:t>What is </a:t>
            </a:r>
            <a:r>
              <a:rPr b="1" i="0" lang="en-US" sz="4800" u="none" cap="none" strike="noStrike">
                <a:solidFill>
                  <a:srgbClr val="FFD512"/>
                </a:solidFill>
                <a:latin typeface="Helvetica Neue"/>
                <a:ea typeface="Helvetica Neue"/>
                <a:cs typeface="Helvetica Neue"/>
                <a:sym typeface="Helvetica Neue"/>
              </a:rPr>
              <a:t>Proof of Rehabilitation</a:t>
            </a:r>
            <a:r>
              <a:rPr b="1" i="0" lang="en-US" sz="4800" u="none" cap="none" strike="noStrike">
                <a:solidFill>
                  <a:schemeClr val="dk1"/>
                </a:solidFill>
                <a:latin typeface="Helvetica Neue"/>
                <a:ea typeface="Helvetica Neue"/>
                <a:cs typeface="Helvetica Neue"/>
                <a:sym typeface="Helvetica Neue"/>
              </a:rPr>
              <a:t>?</a:t>
            </a:r>
            <a:endParaRPr/>
          </a:p>
        </p:txBody>
      </p:sp>
      <p:sp>
        <p:nvSpPr>
          <p:cNvPr id="360" name="Google Shape;360;p48"/>
          <p:cNvSpPr txBox="1"/>
          <p:nvPr>
            <p:ph idx="1" type="body"/>
          </p:nvPr>
        </p:nvSpPr>
        <p:spPr>
          <a:xfrm>
            <a:off x="838200" y="1690689"/>
            <a:ext cx="10515600" cy="466758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Arial"/>
              <a:buNone/>
            </a:pPr>
            <a:r>
              <a:rPr b="0" i="0" lang="en-US" sz="3200" u="none" cap="none" strike="noStrike">
                <a:solidFill>
                  <a:schemeClr val="dk1"/>
                </a:solidFill>
                <a:latin typeface="Calibri"/>
                <a:ea typeface="Calibri"/>
                <a:cs typeface="Calibri"/>
                <a:sym typeface="Calibri"/>
              </a:rPr>
              <a:t>Information &amp; evidence that you have changed &amp; improved since the time of your offense or criminal conduct.</a:t>
            </a:r>
            <a:endParaRPr b="0" i="0" sz="3200" u="none" cap="none" strike="noStrike">
              <a:solidFill>
                <a:schemeClr val="dk1"/>
              </a:solidFill>
              <a:latin typeface="Calibri"/>
              <a:ea typeface="Calibri"/>
              <a:cs typeface="Calibri"/>
              <a:sym typeface="Calibri"/>
            </a:endParaRPr>
          </a:p>
          <a:p>
            <a:pPr indent="-203200" lvl="0" marL="171446" marR="0" rtl="0" algn="ctr">
              <a:lnSpc>
                <a:spcPct val="90000"/>
              </a:lnSpc>
              <a:spcBef>
                <a:spcPts val="1000"/>
              </a:spcBef>
              <a:spcAft>
                <a:spcPts val="0"/>
              </a:spcAft>
              <a:buClr>
                <a:srgbClr val="16A2FD"/>
              </a:buClr>
              <a:buSzPts val="3200"/>
              <a:buFont typeface="Arial"/>
              <a:buChar char="•"/>
            </a:pPr>
            <a:r>
              <a:rPr b="1" i="0" lang="en-US" sz="3200" u="none" cap="none" strike="noStrike">
                <a:solidFill>
                  <a:srgbClr val="16A2FD"/>
                </a:solidFill>
                <a:latin typeface="Calibri"/>
                <a:ea typeface="Calibri"/>
                <a:cs typeface="Calibri"/>
                <a:sym typeface="Calibri"/>
              </a:rPr>
              <a:t>Documents showing you have completed parole, probation, or other supervision</a:t>
            </a:r>
            <a:endParaRPr/>
          </a:p>
          <a:p>
            <a:pPr indent="-203200" lvl="0" marL="171446" marR="0" rtl="0" algn="ctr">
              <a:lnSpc>
                <a:spcPct val="90000"/>
              </a:lnSpc>
              <a:spcBef>
                <a:spcPts val="1000"/>
              </a:spcBef>
              <a:spcAft>
                <a:spcPts val="0"/>
              </a:spcAft>
              <a:buClr>
                <a:srgbClr val="16A2FD"/>
              </a:buClr>
              <a:buSzPts val="3200"/>
              <a:buFont typeface="Arial"/>
              <a:buChar char="•"/>
            </a:pPr>
            <a:r>
              <a:rPr b="1" i="0" lang="en-US" sz="3200" u="none" cap="none" strike="noStrike">
                <a:solidFill>
                  <a:srgbClr val="16A2FD"/>
                </a:solidFill>
                <a:latin typeface="Calibri"/>
                <a:ea typeface="Calibri"/>
                <a:cs typeface="Calibri"/>
                <a:sym typeface="Calibri"/>
              </a:rPr>
              <a:t>Certificates or diplomas for education you have received</a:t>
            </a:r>
            <a:endParaRPr/>
          </a:p>
          <a:p>
            <a:pPr indent="-203200" lvl="0" marL="171446" marR="0" rtl="0" algn="ctr">
              <a:lnSpc>
                <a:spcPct val="90000"/>
              </a:lnSpc>
              <a:spcBef>
                <a:spcPts val="1000"/>
              </a:spcBef>
              <a:spcAft>
                <a:spcPts val="0"/>
              </a:spcAft>
              <a:buClr>
                <a:srgbClr val="16A2FD"/>
              </a:buClr>
              <a:buSzPts val="3200"/>
              <a:buFont typeface="Arial"/>
              <a:buChar char="•"/>
            </a:pPr>
            <a:r>
              <a:rPr b="1" i="0" lang="en-US" sz="3200" u="none" cap="none" strike="noStrike">
                <a:solidFill>
                  <a:srgbClr val="16A2FD"/>
                </a:solidFill>
                <a:latin typeface="Calibri"/>
                <a:ea typeface="Calibri"/>
                <a:cs typeface="Calibri"/>
                <a:sym typeface="Calibri"/>
              </a:rPr>
              <a:t>Documentation of completing alcohol or drug treatment programs</a:t>
            </a:r>
            <a:endParaRPr/>
          </a:p>
          <a:p>
            <a:pPr indent="-203200" lvl="0" marL="171446" marR="0" rtl="0" algn="ctr">
              <a:lnSpc>
                <a:spcPct val="90000"/>
              </a:lnSpc>
              <a:spcBef>
                <a:spcPts val="1000"/>
              </a:spcBef>
              <a:spcAft>
                <a:spcPts val="0"/>
              </a:spcAft>
              <a:buClr>
                <a:srgbClr val="16A2FD"/>
              </a:buClr>
              <a:buSzPts val="3200"/>
              <a:buFont typeface="Arial"/>
              <a:buChar char="•"/>
            </a:pPr>
            <a:r>
              <a:rPr b="1" i="0" lang="en-US" sz="3200" u="none" cap="none" strike="noStrike">
                <a:solidFill>
                  <a:srgbClr val="16A2FD"/>
                </a:solidFill>
                <a:latin typeface="Calibri"/>
                <a:ea typeface="Calibri"/>
                <a:cs typeface="Calibri"/>
                <a:sym typeface="Calibri"/>
              </a:rPr>
              <a:t>Letters of support or recommendations</a:t>
            </a:r>
            <a:endParaRPr/>
          </a:p>
          <a:p>
            <a:pPr indent="-25393" lvl="0" marL="228594" marR="0" rtl="0" algn="l">
              <a:lnSpc>
                <a:spcPct val="90000"/>
              </a:lnSpc>
              <a:spcBef>
                <a:spcPts val="100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61" name="Google Shape;361;p48"/>
          <p:cNvSpPr txBox="1"/>
          <p:nvPr/>
        </p:nvSpPr>
        <p:spPr>
          <a:xfrm>
            <a:off x="3530602" y="863600"/>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49"/>
          <p:cNvSpPr txBox="1"/>
          <p:nvPr>
            <p:ph type="title"/>
          </p:nvPr>
        </p:nvSpPr>
        <p:spPr>
          <a:xfrm>
            <a:off x="552893" y="365125"/>
            <a:ext cx="10800907" cy="1325563"/>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Helvetica Neue"/>
              <a:buNone/>
            </a:pPr>
            <a:r>
              <a:rPr b="1" i="0" lang="en-US" sz="4800" u="none" cap="none" strike="noStrike">
                <a:solidFill>
                  <a:schemeClr val="dk1"/>
                </a:solidFill>
                <a:latin typeface="Helvetica Neue"/>
                <a:ea typeface="Helvetica Neue"/>
                <a:cs typeface="Helvetica Neue"/>
                <a:sym typeface="Helvetica Neue"/>
              </a:rPr>
              <a:t>What are </a:t>
            </a:r>
            <a:r>
              <a:rPr b="1" i="0" lang="en-US" sz="4800" u="none" cap="none" strike="noStrike">
                <a:solidFill>
                  <a:srgbClr val="FFD512"/>
                </a:solidFill>
                <a:latin typeface="Helvetica Neue"/>
                <a:ea typeface="Helvetica Neue"/>
                <a:cs typeface="Helvetica Neue"/>
                <a:sym typeface="Helvetica Neue"/>
              </a:rPr>
              <a:t>Mitigating Circumstances</a:t>
            </a:r>
            <a:r>
              <a:rPr b="1" i="0" lang="en-US" sz="4800" u="none" cap="none" strike="noStrike">
                <a:solidFill>
                  <a:schemeClr val="dk1"/>
                </a:solidFill>
                <a:latin typeface="Helvetica Neue"/>
                <a:ea typeface="Helvetica Neue"/>
                <a:cs typeface="Helvetica Neue"/>
                <a:sym typeface="Helvetica Neue"/>
              </a:rPr>
              <a:t>?</a:t>
            </a:r>
            <a:endParaRPr/>
          </a:p>
        </p:txBody>
      </p:sp>
      <p:sp>
        <p:nvSpPr>
          <p:cNvPr id="367" name="Google Shape;367;p49"/>
          <p:cNvSpPr txBox="1"/>
          <p:nvPr>
            <p:ph idx="1" type="body"/>
          </p:nvPr>
        </p:nvSpPr>
        <p:spPr>
          <a:xfrm>
            <a:off x="838200" y="1825625"/>
            <a:ext cx="10515600" cy="4808257"/>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3200"/>
              <a:buFont typeface="Arial"/>
              <a:buNone/>
            </a:pPr>
            <a:r>
              <a:rPr b="0" i="0" lang="en-US" sz="3200" u="none" cap="none" strike="noStrike">
                <a:solidFill>
                  <a:schemeClr val="dk1"/>
                </a:solidFill>
                <a:latin typeface="Calibri"/>
                <a:ea typeface="Calibri"/>
                <a:cs typeface="Calibri"/>
                <a:sym typeface="Calibri"/>
              </a:rPr>
              <a:t>Extra information &amp; evidence explaining the offense or conduct is not as negative as it seems, by showing:</a:t>
            </a:r>
            <a:endParaRPr b="0" i="0" sz="3200" u="none" cap="none" strike="noStrike">
              <a:solidFill>
                <a:schemeClr val="dk1"/>
              </a:solidFill>
              <a:latin typeface="Calibri"/>
              <a:ea typeface="Calibri"/>
              <a:cs typeface="Calibri"/>
              <a:sym typeface="Calibri"/>
            </a:endParaRPr>
          </a:p>
          <a:p>
            <a:pPr indent="-228594" lvl="0" marL="228594" marR="0" rtl="0" algn="ctr">
              <a:lnSpc>
                <a:spcPct val="80000"/>
              </a:lnSpc>
              <a:spcBef>
                <a:spcPts val="1000"/>
              </a:spcBef>
              <a:spcAft>
                <a:spcPts val="0"/>
              </a:spcAft>
              <a:buClr>
                <a:srgbClr val="16A2FD"/>
              </a:buClr>
              <a:buSzPts val="3200"/>
              <a:buFont typeface="Arial"/>
              <a:buChar char="•"/>
            </a:pPr>
            <a:r>
              <a:rPr b="1" i="0" lang="en-US" sz="3200" u="none" cap="none" strike="noStrike">
                <a:solidFill>
                  <a:srgbClr val="16A2FD"/>
                </a:solidFill>
                <a:latin typeface="Calibri"/>
                <a:ea typeface="Calibri"/>
                <a:cs typeface="Calibri"/>
                <a:sym typeface="Calibri"/>
              </a:rPr>
              <a:t>A long time has passed since offense or conviction</a:t>
            </a:r>
            <a:endParaRPr/>
          </a:p>
          <a:p>
            <a:pPr indent="-228594" lvl="0" marL="228594" marR="0" rtl="0" algn="ctr">
              <a:lnSpc>
                <a:spcPct val="80000"/>
              </a:lnSpc>
              <a:spcBef>
                <a:spcPts val="1000"/>
              </a:spcBef>
              <a:spcAft>
                <a:spcPts val="0"/>
              </a:spcAft>
              <a:buClr>
                <a:srgbClr val="16A2FD"/>
              </a:buClr>
              <a:buSzPts val="3200"/>
              <a:buFont typeface="Arial"/>
              <a:buChar char="•"/>
            </a:pPr>
            <a:r>
              <a:rPr b="1" i="0" lang="en-US" sz="3200" u="none" cap="none" strike="noStrike">
                <a:solidFill>
                  <a:srgbClr val="16A2FD"/>
                </a:solidFill>
                <a:latin typeface="Calibri"/>
                <a:ea typeface="Calibri"/>
                <a:cs typeface="Calibri"/>
                <a:sym typeface="Calibri"/>
              </a:rPr>
              <a:t>You were young when you were convicted</a:t>
            </a:r>
            <a:endParaRPr/>
          </a:p>
          <a:p>
            <a:pPr indent="-228594" lvl="0" marL="228594" marR="0" rtl="0" algn="ctr">
              <a:lnSpc>
                <a:spcPct val="80000"/>
              </a:lnSpc>
              <a:spcBef>
                <a:spcPts val="1000"/>
              </a:spcBef>
              <a:spcAft>
                <a:spcPts val="0"/>
              </a:spcAft>
              <a:buClr>
                <a:srgbClr val="16A2FD"/>
              </a:buClr>
              <a:buSzPts val="3200"/>
              <a:buFont typeface="Arial"/>
              <a:buChar char="•"/>
            </a:pPr>
            <a:r>
              <a:rPr b="1" i="0" lang="en-US" sz="3200" u="none" cap="none" strike="noStrike">
                <a:solidFill>
                  <a:srgbClr val="16A2FD"/>
                </a:solidFill>
                <a:latin typeface="Calibri"/>
                <a:ea typeface="Calibri"/>
                <a:cs typeface="Calibri"/>
                <a:sym typeface="Calibri"/>
              </a:rPr>
              <a:t>You were not involved in the conduct as it seems or there was abuse, coercion or mental illness that led to the conduct</a:t>
            </a:r>
            <a:endParaRPr/>
          </a:p>
          <a:p>
            <a:pPr indent="-228594" lvl="0" marL="228594" marR="0" rtl="0" algn="ctr">
              <a:lnSpc>
                <a:spcPct val="80000"/>
              </a:lnSpc>
              <a:spcBef>
                <a:spcPts val="1000"/>
              </a:spcBef>
              <a:spcAft>
                <a:spcPts val="0"/>
              </a:spcAft>
              <a:buClr>
                <a:srgbClr val="16A2FD"/>
              </a:buClr>
              <a:buSzPts val="3200"/>
              <a:buFont typeface="Arial"/>
              <a:buChar char="•"/>
            </a:pPr>
            <a:r>
              <a:rPr b="1" i="0" lang="en-US" sz="3200" u="none" cap="none" strike="noStrike">
                <a:solidFill>
                  <a:srgbClr val="16A2FD"/>
                </a:solidFill>
                <a:latin typeface="Calibri"/>
                <a:ea typeface="Calibri"/>
                <a:cs typeface="Calibri"/>
                <a:sym typeface="Calibri"/>
              </a:rPr>
              <a:t>Any other factors that help explain the circumstances &amp; why it should be viewed leniently</a:t>
            </a:r>
            <a:endParaRPr/>
          </a:p>
          <a:p>
            <a:pPr indent="-50793" lvl="0" marL="228594" marR="0" rtl="0" algn="l">
              <a:lnSpc>
                <a:spcPct val="8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8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50793" lvl="0" marL="228594" marR="0" rtl="0" algn="l">
              <a:lnSpc>
                <a:spcPct val="8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368" name="Google Shape;368;p49"/>
          <p:cNvSpPr txBox="1"/>
          <p:nvPr/>
        </p:nvSpPr>
        <p:spPr>
          <a:xfrm>
            <a:off x="3530602" y="863600"/>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0"/>
          <p:cNvSpPr txBox="1"/>
          <p:nvPr>
            <p:ph type="title"/>
          </p:nvPr>
        </p:nvSpPr>
        <p:spPr>
          <a:xfrm>
            <a:off x="0" y="1"/>
            <a:ext cx="12192000" cy="1690689"/>
          </a:xfrm>
          <a:prstGeom prst="rect">
            <a:avLst/>
          </a:prstGeom>
          <a:solidFill>
            <a:srgbClr val="E6C013"/>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5300"/>
              <a:buFont typeface="Helvetica Neue"/>
              <a:buNone/>
            </a:pPr>
            <a:r>
              <a:rPr b="1" i="0" lang="en-US" sz="5300" u="none" cap="none" strike="noStrike">
                <a:solidFill>
                  <a:schemeClr val="lt1"/>
                </a:solidFill>
                <a:latin typeface="Helvetica Neue"/>
                <a:ea typeface="Helvetica Neue"/>
                <a:cs typeface="Helvetica Neue"/>
                <a:sym typeface="Helvetica Neue"/>
              </a:rPr>
              <a:t>PRIVATE HOUSING</a:t>
            </a:r>
            <a:br>
              <a:rPr b="0" i="0" lang="en-US" sz="4400" u="none" cap="none" strike="noStrike">
                <a:solidFill>
                  <a:schemeClr val="dk1"/>
                </a:solidFill>
                <a:latin typeface="Helvetica Neue"/>
                <a:ea typeface="Helvetica Neue"/>
                <a:cs typeface="Helvetica Neue"/>
                <a:sym typeface="Helvetica Neue"/>
              </a:rPr>
            </a:br>
            <a:endParaRPr b="0" i="0" sz="4400" u="none" cap="none" strike="noStrike">
              <a:solidFill>
                <a:schemeClr val="dk1"/>
              </a:solidFill>
              <a:latin typeface="Helvetica Neue"/>
              <a:ea typeface="Helvetica Neue"/>
              <a:cs typeface="Helvetica Neue"/>
              <a:sym typeface="Helvetica Neue"/>
            </a:endParaRPr>
          </a:p>
        </p:txBody>
      </p:sp>
      <p:sp>
        <p:nvSpPr>
          <p:cNvPr id="374" name="Google Shape;374;p50"/>
          <p:cNvSpPr txBox="1"/>
          <p:nvPr>
            <p:ph idx="1" type="body"/>
          </p:nvPr>
        </p:nvSpPr>
        <p:spPr>
          <a:xfrm>
            <a:off x="0" y="1604573"/>
            <a:ext cx="12192000" cy="5253427"/>
          </a:xfrm>
          <a:prstGeom prst="rect">
            <a:avLst/>
          </a:prstGeom>
          <a:solidFill>
            <a:srgbClr val="E6C013"/>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Arial"/>
              <a:buNone/>
            </a:pPr>
            <a:r>
              <a:rPr b="1" i="0" lang="en-US" sz="4000" u="none" cap="none" strike="noStrike">
                <a:solidFill>
                  <a:schemeClr val="dk1"/>
                </a:solidFill>
                <a:latin typeface="Calibri"/>
                <a:ea typeface="Calibri"/>
                <a:cs typeface="Calibri"/>
                <a:sym typeface="Calibri"/>
              </a:rPr>
              <a:t>No “review hearing” process</a:t>
            </a:r>
            <a:endParaRPr/>
          </a:p>
          <a:p>
            <a:pPr indent="0" lvl="0" marL="0" marR="0" rtl="0" algn="ctr">
              <a:lnSpc>
                <a:spcPct val="90000"/>
              </a:lnSpc>
              <a:spcBef>
                <a:spcPts val="1000"/>
              </a:spcBef>
              <a:spcAft>
                <a:spcPts val="0"/>
              </a:spcAft>
              <a:buClr>
                <a:schemeClr val="dk1"/>
              </a:buClr>
              <a:buSzPts val="4000"/>
              <a:buFont typeface="Arial"/>
              <a:buNone/>
            </a:pPr>
            <a:r>
              <a:rPr b="1" i="0" lang="en-US" sz="4000" u="none" cap="none" strike="noStrike">
                <a:solidFill>
                  <a:schemeClr val="dk1"/>
                </a:solidFill>
                <a:latin typeface="Calibri"/>
                <a:ea typeface="Calibri"/>
                <a:cs typeface="Calibri"/>
                <a:sym typeface="Calibri"/>
              </a:rPr>
              <a:t>BUT</a:t>
            </a:r>
            <a:endParaRPr b="1" i="0" sz="4000" u="none" cap="none" strike="noStrike">
              <a:solidFill>
                <a:schemeClr val="dk1"/>
              </a:solidFill>
              <a:latin typeface="Calibri"/>
              <a:ea typeface="Calibri"/>
              <a:cs typeface="Calibri"/>
              <a:sym typeface="Calibri"/>
            </a:endParaRPr>
          </a:p>
          <a:p>
            <a:pPr indent="-254000" lvl="0" marL="228594" marR="0" rtl="0" algn="ctr">
              <a:lnSpc>
                <a:spcPct val="90000"/>
              </a:lnSpc>
              <a:spcBef>
                <a:spcPts val="1000"/>
              </a:spcBef>
              <a:spcAft>
                <a:spcPts val="0"/>
              </a:spcAft>
              <a:buClr>
                <a:schemeClr val="lt1"/>
              </a:buClr>
              <a:buSzPts val="4000"/>
              <a:buFont typeface="Arial"/>
              <a:buChar char="•"/>
            </a:pPr>
            <a:r>
              <a:rPr b="1" i="0" lang="en-US" sz="4000" u="none" cap="none" strike="noStrike">
                <a:solidFill>
                  <a:schemeClr val="lt1"/>
                </a:solidFill>
                <a:latin typeface="Calibri"/>
                <a:ea typeface="Calibri"/>
                <a:cs typeface="Calibri"/>
                <a:sym typeface="Calibri"/>
              </a:rPr>
              <a:t>Contact local fair housing or </a:t>
            </a:r>
            <a:endParaRPr/>
          </a:p>
          <a:p>
            <a:pPr indent="0" lvl="0" marL="0" marR="0" rtl="0" algn="ctr">
              <a:lnSpc>
                <a:spcPct val="90000"/>
              </a:lnSpc>
              <a:spcBef>
                <a:spcPts val="100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legal services organization</a:t>
            </a:r>
            <a:endParaRPr/>
          </a:p>
          <a:p>
            <a:pPr indent="-254000" lvl="0" marL="228594" marR="0" rtl="0" algn="ctr">
              <a:lnSpc>
                <a:spcPct val="90000"/>
              </a:lnSpc>
              <a:spcBef>
                <a:spcPts val="1000"/>
              </a:spcBef>
              <a:spcAft>
                <a:spcPts val="0"/>
              </a:spcAft>
              <a:buClr>
                <a:schemeClr val="lt1"/>
              </a:buClr>
              <a:buSzPts val="4000"/>
              <a:buFont typeface="Arial"/>
              <a:buChar char="•"/>
            </a:pPr>
            <a:r>
              <a:rPr b="1" i="0" lang="en-US" sz="4000" u="none" cap="none" strike="noStrike">
                <a:solidFill>
                  <a:schemeClr val="lt1"/>
                </a:solidFill>
                <a:latin typeface="Calibri"/>
                <a:ea typeface="Calibri"/>
                <a:cs typeface="Calibri"/>
                <a:sym typeface="Calibri"/>
              </a:rPr>
              <a:t>File complaint with local HUD office </a:t>
            </a:r>
            <a:r>
              <a:rPr b="1" i="0" lang="en-US" sz="4000" u="sng" cap="none" strike="noStrike">
                <a:solidFill>
                  <a:schemeClr val="lt1"/>
                </a:solidFill>
                <a:latin typeface="Calibri"/>
                <a:ea typeface="Calibri"/>
                <a:cs typeface="Calibri"/>
                <a:sym typeface="Calibri"/>
              </a:rPr>
              <a:t>or</a:t>
            </a:r>
            <a:r>
              <a:rPr b="1" i="0" lang="en-US" sz="4000" u="none" cap="none" strike="noStrike">
                <a:solidFill>
                  <a:schemeClr val="lt1"/>
                </a:solidFill>
                <a:latin typeface="Calibri"/>
                <a:ea typeface="Calibri"/>
                <a:cs typeface="Calibri"/>
                <a:sym typeface="Calibri"/>
              </a:rPr>
              <a:t> </a:t>
            </a:r>
            <a:endParaRPr/>
          </a:p>
          <a:p>
            <a:pPr indent="0" lvl="0" marL="0" marR="0" rtl="0" algn="ctr">
              <a:lnSpc>
                <a:spcPct val="90000"/>
              </a:lnSpc>
              <a:spcBef>
                <a:spcPts val="100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state fair housing commission</a:t>
            </a:r>
            <a:endParaRPr/>
          </a:p>
          <a:p>
            <a:pPr indent="0" lvl="0" marL="0" marR="0" rtl="0" algn="l">
              <a:lnSpc>
                <a:spcPct val="90000"/>
              </a:lnSpc>
              <a:spcBef>
                <a:spcPts val="1000"/>
              </a:spcBef>
              <a:spcAft>
                <a:spcPts val="0"/>
              </a:spcAft>
              <a:buClr>
                <a:schemeClr val="dk1"/>
              </a:buClr>
              <a:buSzPts val="4000"/>
              <a:buFont typeface="Arial"/>
              <a:buNone/>
            </a:pPr>
            <a:r>
              <a:t/>
            </a:r>
            <a:endParaRPr b="0" i="0" sz="4000" u="none" cap="none" strike="noStrike">
              <a:solidFill>
                <a:schemeClr val="dk1"/>
              </a:solidFill>
              <a:latin typeface="Calibri"/>
              <a:ea typeface="Calibri"/>
              <a:cs typeface="Calibri"/>
              <a:sym typeface="Calibri"/>
            </a:endParaRPr>
          </a:p>
        </p:txBody>
      </p:sp>
      <p:sp>
        <p:nvSpPr>
          <p:cNvPr id="375" name="Google Shape;375;p50"/>
          <p:cNvSpPr txBox="1"/>
          <p:nvPr/>
        </p:nvSpPr>
        <p:spPr>
          <a:xfrm>
            <a:off x="3530602" y="863600"/>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76" name="Google Shape;376;p50"/>
          <p:cNvCxnSpPr/>
          <p:nvPr/>
        </p:nvCxnSpPr>
        <p:spPr>
          <a:xfrm>
            <a:off x="1491591" y="1208957"/>
            <a:ext cx="9144000" cy="0"/>
          </a:xfrm>
          <a:prstGeom prst="straightConnector1">
            <a:avLst/>
          </a:prstGeom>
          <a:noFill/>
          <a:ln cap="flat" cmpd="sng" w="50800">
            <a:solidFill>
              <a:schemeClr val="lt1"/>
            </a:solidFill>
            <a:prstDash val="solid"/>
            <a:miter lim="800000"/>
            <a:headEnd len="sm" w="sm" type="none"/>
            <a:tailEnd len="sm" w="sm" type="none"/>
          </a:ln>
        </p:spPr>
      </p:cxnSp>
      <p:sp>
        <p:nvSpPr>
          <p:cNvPr id="377" name="Google Shape;377;p50"/>
          <p:cNvSpPr txBox="1"/>
          <p:nvPr/>
        </p:nvSpPr>
        <p:spPr>
          <a:xfrm>
            <a:off x="336886" y="1235241"/>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6C013"/>
        </a:solidFill>
      </p:bgPr>
    </p:bg>
    <p:spTree>
      <p:nvGrpSpPr>
        <p:cNvPr id="381" name="Shape 381"/>
        <p:cNvGrpSpPr/>
        <p:nvPr/>
      </p:nvGrpSpPr>
      <p:grpSpPr>
        <a:xfrm>
          <a:off x="0" y="0"/>
          <a:ext cx="0" cy="0"/>
          <a:chOff x="0" y="0"/>
          <a:chExt cx="0" cy="0"/>
        </a:xfrm>
      </p:grpSpPr>
      <p:sp>
        <p:nvSpPr>
          <p:cNvPr id="382" name="Google Shape;382;p51"/>
          <p:cNvSpPr txBox="1"/>
          <p:nvPr>
            <p:ph type="title"/>
          </p:nvPr>
        </p:nvSpPr>
        <p:spPr>
          <a:xfrm>
            <a:off x="838200" y="365127"/>
            <a:ext cx="10515600" cy="1325563"/>
          </a:xfrm>
          <a:prstGeom prst="rect">
            <a:avLst/>
          </a:prstGeom>
          <a:solidFill>
            <a:srgbClr val="E6C013"/>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Helvetica Neue"/>
              <a:buNone/>
            </a:pPr>
            <a:r>
              <a:rPr b="1" i="0" lang="en-US" sz="4000" u="none" cap="none" strike="noStrike">
                <a:solidFill>
                  <a:schemeClr val="lt1"/>
                </a:solidFill>
                <a:latin typeface="Helvetica Neue"/>
                <a:ea typeface="Helvetica Neue"/>
                <a:cs typeface="Helvetica Neue"/>
                <a:sym typeface="Helvetica Neue"/>
              </a:rPr>
              <a:t>CHECKLIST</a:t>
            </a:r>
            <a:endParaRPr/>
          </a:p>
        </p:txBody>
      </p:sp>
      <p:sp>
        <p:nvSpPr>
          <p:cNvPr id="383" name="Google Shape;383;p51"/>
          <p:cNvSpPr txBox="1"/>
          <p:nvPr>
            <p:ph idx="1" type="body"/>
          </p:nvPr>
        </p:nvSpPr>
        <p:spPr>
          <a:xfrm>
            <a:off x="838200" y="1825625"/>
            <a:ext cx="5181600" cy="43513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160"/>
              <a:buFont typeface="Arial"/>
              <a:buNone/>
            </a:pPr>
            <a:r>
              <a:t/>
            </a:r>
            <a:endParaRPr b="0" i="0" sz="3200" u="none" cap="none" strike="noStrike">
              <a:solidFill>
                <a:schemeClr val="lt1"/>
              </a:solidFill>
              <a:latin typeface="Helvetica Neue"/>
              <a:ea typeface="Helvetica Neue"/>
              <a:cs typeface="Helvetica Neue"/>
              <a:sym typeface="Helvetica Neue"/>
            </a:endParaRPr>
          </a:p>
          <a:p>
            <a:pPr indent="-307326" lvl="0" marL="571486" marR="0" rtl="0" algn="l">
              <a:lnSpc>
                <a:spcPct val="90000"/>
              </a:lnSpc>
              <a:spcBef>
                <a:spcPts val="1000"/>
              </a:spcBef>
              <a:spcAft>
                <a:spcPts val="0"/>
              </a:spcAft>
              <a:buClr>
                <a:schemeClr val="lt1"/>
              </a:buClr>
              <a:buSzPts val="4160"/>
              <a:buFont typeface="Noto Sans Symbols"/>
              <a:buNone/>
            </a:pPr>
            <a:r>
              <a:t/>
            </a:r>
            <a:endParaRPr b="0" i="0" sz="3200" u="none" cap="none" strike="noStrike">
              <a:solidFill>
                <a:schemeClr val="lt1"/>
              </a:solidFill>
              <a:latin typeface="Helvetica Neue"/>
              <a:ea typeface="Helvetica Neue"/>
              <a:cs typeface="Helvetica Neue"/>
              <a:sym typeface="Helvetica Neue"/>
            </a:endParaRPr>
          </a:p>
        </p:txBody>
      </p:sp>
      <p:sp>
        <p:nvSpPr>
          <p:cNvPr id="384" name="Google Shape;384;p51"/>
          <p:cNvSpPr txBox="1"/>
          <p:nvPr>
            <p:ph idx="2" type="body"/>
          </p:nvPr>
        </p:nvSpPr>
        <p:spPr>
          <a:xfrm>
            <a:off x="381001" y="1491918"/>
            <a:ext cx="11377863" cy="5117431"/>
          </a:xfrm>
          <a:prstGeom prst="rect">
            <a:avLst/>
          </a:prstGeom>
          <a:noFill/>
          <a:ln>
            <a:noFill/>
          </a:ln>
        </p:spPr>
        <p:txBody>
          <a:bodyPr anchorCtr="0" anchor="t" bIns="45700" lIns="91425" spcFirstLastPara="1" rIns="91425" wrap="square" tIns="45700">
            <a:noAutofit/>
          </a:bodyPr>
          <a:lstStyle/>
          <a:p>
            <a:pPr indent="-571486" lvl="0" marL="571486" marR="0" rtl="0" algn="l">
              <a:lnSpc>
                <a:spcPct val="90000"/>
              </a:lnSpc>
              <a:spcBef>
                <a:spcPts val="0"/>
              </a:spcBef>
              <a:spcAft>
                <a:spcPts val="0"/>
              </a:spcAft>
              <a:buClr>
                <a:schemeClr val="lt1"/>
              </a:buClr>
              <a:buSzPts val="3640"/>
              <a:buFont typeface="Noto Sans Symbols"/>
              <a:buChar char="➢"/>
            </a:pPr>
            <a:r>
              <a:rPr b="1" i="0" lang="en-US" sz="2800" u="none" cap="none" strike="noStrike">
                <a:solidFill>
                  <a:schemeClr val="lt1"/>
                </a:solidFill>
                <a:latin typeface="Helvetica Neue"/>
                <a:ea typeface="Helvetica Neue"/>
                <a:cs typeface="Helvetica Neue"/>
                <a:sym typeface="Helvetica Neue"/>
              </a:rPr>
              <a:t>Preparing for a review hearing:</a:t>
            </a:r>
            <a:endParaRPr b="0" i="0" sz="2800" u="none" cap="none" strike="noStrike">
              <a:solidFill>
                <a:schemeClr val="lt1"/>
              </a:solidFill>
              <a:latin typeface="Helvetica Neue"/>
              <a:ea typeface="Helvetica Neue"/>
              <a:cs typeface="Helvetica Neue"/>
              <a:sym typeface="Helvetica Neue"/>
            </a:endParaRPr>
          </a:p>
          <a:p>
            <a:pPr indent="-228593" lvl="1" marL="685783" marR="0" rtl="0" algn="l">
              <a:lnSpc>
                <a:spcPct val="90000"/>
              </a:lnSpc>
              <a:spcBef>
                <a:spcPts val="1700"/>
              </a:spcBef>
              <a:spcAft>
                <a:spcPts val="0"/>
              </a:spcAft>
              <a:buClr>
                <a:schemeClr val="lt1"/>
              </a:buClr>
              <a:buSzPts val="3120"/>
              <a:buFont typeface="Noto Sans Symbols"/>
              <a:buChar char="❑"/>
            </a:pPr>
            <a:r>
              <a:rPr b="1" i="0" lang="en-US" sz="2400" u="none" cap="none" strike="noStrike">
                <a:solidFill>
                  <a:schemeClr val="lt1"/>
                </a:solidFill>
                <a:latin typeface="Helvetica Neue"/>
                <a:ea typeface="Helvetica Neue"/>
                <a:cs typeface="Helvetica Neue"/>
                <a:sym typeface="Helvetica Neue"/>
              </a:rPr>
              <a:t>Make sure you have written explanation of your denial BEFORE the hearing!</a:t>
            </a:r>
            <a:endParaRPr/>
          </a:p>
          <a:p>
            <a:pPr indent="-228593" lvl="1" marL="685783" marR="0" rtl="0" algn="l">
              <a:lnSpc>
                <a:spcPct val="90000"/>
              </a:lnSpc>
              <a:spcBef>
                <a:spcPts val="1700"/>
              </a:spcBef>
              <a:spcAft>
                <a:spcPts val="0"/>
              </a:spcAft>
              <a:buClr>
                <a:schemeClr val="lt1"/>
              </a:buClr>
              <a:buSzPts val="3120"/>
              <a:buFont typeface="Noto Sans Symbols"/>
              <a:buChar char="❑"/>
            </a:pPr>
            <a:r>
              <a:rPr b="1" i="0" lang="en-US" sz="2400" u="none" cap="none" strike="noStrike">
                <a:solidFill>
                  <a:schemeClr val="lt1"/>
                </a:solidFill>
                <a:latin typeface="Helvetica Neue"/>
                <a:ea typeface="Helvetica Neue"/>
                <a:cs typeface="Helvetica Neue"/>
                <a:sym typeface="Helvetica Neue"/>
              </a:rPr>
              <a:t>Don’t miss any deadlines!</a:t>
            </a:r>
            <a:endParaRPr b="0" i="0" sz="2400" u="none" cap="none" strike="noStrike">
              <a:solidFill>
                <a:schemeClr val="lt1"/>
              </a:solidFill>
              <a:latin typeface="Helvetica Neue"/>
              <a:ea typeface="Helvetica Neue"/>
              <a:cs typeface="Helvetica Neue"/>
              <a:sym typeface="Helvetica Neue"/>
            </a:endParaRPr>
          </a:p>
          <a:p>
            <a:pPr indent="-228593" lvl="1" marL="685783" marR="0" rtl="0" algn="l">
              <a:lnSpc>
                <a:spcPct val="90000"/>
              </a:lnSpc>
              <a:spcBef>
                <a:spcPts val="1700"/>
              </a:spcBef>
              <a:spcAft>
                <a:spcPts val="0"/>
              </a:spcAft>
              <a:buClr>
                <a:schemeClr val="lt1"/>
              </a:buClr>
              <a:buSzPts val="3120"/>
              <a:buFont typeface="Noto Sans Symbols"/>
              <a:buChar char="❑"/>
            </a:pPr>
            <a:r>
              <a:rPr b="1" i="0" lang="en-US" sz="2400" u="none" cap="none" strike="noStrike">
                <a:solidFill>
                  <a:schemeClr val="lt1"/>
                </a:solidFill>
                <a:latin typeface="Helvetica Neue"/>
                <a:ea typeface="Helvetica Neue"/>
                <a:cs typeface="Helvetica Neue"/>
                <a:sym typeface="Helvetica Neue"/>
              </a:rPr>
              <a:t>Ask the PHA or owner for all documents &amp; information related to your housing denial.</a:t>
            </a:r>
            <a:endParaRPr/>
          </a:p>
          <a:p>
            <a:pPr indent="-228593" lvl="1" marL="685783" marR="0" rtl="0" algn="l">
              <a:lnSpc>
                <a:spcPct val="90000"/>
              </a:lnSpc>
              <a:spcBef>
                <a:spcPts val="1700"/>
              </a:spcBef>
              <a:spcAft>
                <a:spcPts val="0"/>
              </a:spcAft>
              <a:buClr>
                <a:schemeClr val="lt1"/>
              </a:buClr>
              <a:buSzPts val="3120"/>
              <a:buFont typeface="Noto Sans Symbols"/>
              <a:buChar char="❑"/>
            </a:pPr>
            <a:r>
              <a:rPr b="1" i="0" lang="en-US" sz="2400" u="none" cap="none" strike="noStrike">
                <a:solidFill>
                  <a:schemeClr val="lt1"/>
                </a:solidFill>
                <a:latin typeface="Helvetica Neue"/>
                <a:ea typeface="Helvetica Neue"/>
                <a:cs typeface="Helvetica Neue"/>
                <a:sym typeface="Helvetica Neue"/>
              </a:rPr>
              <a:t>Gather information to show the PHA why should not be denied housing.</a:t>
            </a:r>
            <a:endParaRPr b="1" i="0" sz="2400" u="none" cap="none" strike="noStrike">
              <a:solidFill>
                <a:schemeClr val="dk1"/>
              </a:solidFill>
              <a:latin typeface="Calibri"/>
              <a:ea typeface="Calibri"/>
              <a:cs typeface="Calibri"/>
              <a:sym typeface="Calibri"/>
            </a:endParaRPr>
          </a:p>
          <a:p>
            <a:pPr indent="-228594" lvl="2" marL="1142971"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Proof of rehabilitation </a:t>
            </a:r>
            <a:endParaRPr/>
          </a:p>
          <a:p>
            <a:pPr indent="-228594" lvl="2" marL="1142971"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Proof of mitigating evidence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9" name="Shape 109"/>
        <p:cNvGrpSpPr/>
        <p:nvPr/>
      </p:nvGrpSpPr>
      <p:grpSpPr>
        <a:xfrm>
          <a:off x="0" y="0"/>
          <a:ext cx="0" cy="0"/>
          <a:chOff x="0" y="0"/>
          <a:chExt cx="0" cy="0"/>
        </a:xfrm>
      </p:grpSpPr>
      <p:sp>
        <p:nvSpPr>
          <p:cNvPr id="110" name="Google Shape;110;p16"/>
          <p:cNvSpPr txBox="1"/>
          <p:nvPr/>
        </p:nvSpPr>
        <p:spPr>
          <a:xfrm>
            <a:off x="1217515" y="5903893"/>
            <a:ext cx="330672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Helvetica Neue"/>
                <a:ea typeface="Helvetica Neue"/>
                <a:cs typeface="Helvetica Neue"/>
                <a:sym typeface="Helvetica Neue"/>
              </a:rPr>
              <a:t>AMERICANS HAVE A CRIMINAL RECORD</a:t>
            </a:r>
            <a:endParaRPr/>
          </a:p>
        </p:txBody>
      </p:sp>
      <p:sp>
        <p:nvSpPr>
          <p:cNvPr id="111" name="Google Shape;111;p16"/>
          <p:cNvSpPr txBox="1"/>
          <p:nvPr>
            <p:ph type="ctrTitle"/>
          </p:nvPr>
        </p:nvSpPr>
        <p:spPr>
          <a:xfrm>
            <a:off x="-6378" y="1"/>
            <a:ext cx="12198378" cy="1371600"/>
          </a:xfrm>
          <a:prstGeom prst="rect">
            <a:avLst/>
          </a:prstGeom>
          <a:solidFill>
            <a:srgbClr val="16A2FD"/>
          </a:solidFill>
          <a:ln>
            <a:noFill/>
          </a:ln>
        </p:spPr>
        <p:txBody>
          <a:bodyPr anchorCtr="0" anchor="ctr" bIns="45700" lIns="91425" spcFirstLastPara="1" rIns="91425" wrap="square" tIns="45700">
            <a:noAutofit/>
          </a:bodyPr>
          <a:lstStyle/>
          <a:p>
            <a:pPr indent="0" lvl="0" marL="0" marR="0" rtl="0" algn="ctr">
              <a:lnSpc>
                <a:spcPct val="125000"/>
              </a:lnSpc>
              <a:spcBef>
                <a:spcPts val="0"/>
              </a:spcBef>
              <a:spcAft>
                <a:spcPts val="0"/>
              </a:spcAft>
              <a:buClr>
                <a:schemeClr val="lt1"/>
              </a:buClr>
              <a:buSzPts val="4800"/>
              <a:buFont typeface="Helvetica Neue"/>
              <a:buNone/>
            </a:pPr>
            <a:r>
              <a:rPr b="1" i="0" lang="en-US" sz="4800" u="none" cap="none" strike="noStrike">
                <a:solidFill>
                  <a:schemeClr val="lt1"/>
                </a:solidFill>
                <a:latin typeface="Helvetica Neue"/>
                <a:ea typeface="Helvetica Neue"/>
                <a:cs typeface="Helvetica Neue"/>
                <a:sym typeface="Helvetica Neue"/>
              </a:rPr>
              <a:t>WHY IT’S IMPORTANT</a:t>
            </a:r>
            <a:endParaRPr/>
          </a:p>
        </p:txBody>
      </p:sp>
      <p:pic>
        <p:nvPicPr>
          <p:cNvPr id="112" name="Google Shape;112;p16"/>
          <p:cNvPicPr preferRelativeResize="0"/>
          <p:nvPr/>
        </p:nvPicPr>
        <p:blipFill rotWithShape="1">
          <a:blip r:embed="rId3">
            <a:alphaModFix/>
          </a:blip>
          <a:srcRect b="0" l="0" r="0" t="0"/>
          <a:stretch/>
        </p:blipFill>
        <p:spPr>
          <a:xfrm>
            <a:off x="988917" y="2176437"/>
            <a:ext cx="3763800" cy="3894300"/>
          </a:xfrm>
          <a:prstGeom prst="rect">
            <a:avLst/>
          </a:prstGeom>
          <a:noFill/>
          <a:ln>
            <a:noFill/>
          </a:ln>
        </p:spPr>
      </p:pic>
      <p:sp>
        <p:nvSpPr>
          <p:cNvPr id="113" name="Google Shape;113;p16"/>
          <p:cNvSpPr txBox="1"/>
          <p:nvPr/>
        </p:nvSpPr>
        <p:spPr>
          <a:xfrm>
            <a:off x="2473069" y="1720273"/>
            <a:ext cx="114831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chemeClr val="dk1"/>
                </a:solidFill>
                <a:latin typeface="Helvetica Neue"/>
                <a:ea typeface="Helvetica Neue"/>
                <a:cs typeface="Helvetica Neue"/>
                <a:sym typeface="Helvetica Neue"/>
              </a:rPr>
              <a:t>1/3</a:t>
            </a:r>
            <a:endParaRPr/>
          </a:p>
        </p:txBody>
      </p:sp>
      <p:sp>
        <p:nvSpPr>
          <p:cNvPr id="114" name="Google Shape;114;p16"/>
          <p:cNvSpPr txBox="1"/>
          <p:nvPr/>
        </p:nvSpPr>
        <p:spPr>
          <a:xfrm>
            <a:off x="6236994" y="1720271"/>
            <a:ext cx="4735807"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Helvetica Neue"/>
                <a:ea typeface="Helvetica Neue"/>
                <a:cs typeface="Helvetica Neue"/>
                <a:sym typeface="Helvetica Neue"/>
              </a:rPr>
              <a:t>ALL 50 STATES AND D.C.</a:t>
            </a:r>
            <a:endParaRPr/>
          </a:p>
        </p:txBody>
      </p:sp>
      <p:pic>
        <p:nvPicPr>
          <p:cNvPr id="115" name="Google Shape;115;p16"/>
          <p:cNvPicPr preferRelativeResize="0"/>
          <p:nvPr/>
        </p:nvPicPr>
        <p:blipFill rotWithShape="1">
          <a:blip r:embed="rId4">
            <a:alphaModFix/>
          </a:blip>
          <a:srcRect b="0" l="0" r="0" t="0"/>
          <a:stretch/>
        </p:blipFill>
        <p:spPr>
          <a:xfrm>
            <a:off x="5602102" y="2270973"/>
            <a:ext cx="5802015" cy="4351511"/>
          </a:xfrm>
          <a:prstGeom prst="rect">
            <a:avLst/>
          </a:prstGeom>
          <a:noFill/>
          <a:ln>
            <a:noFill/>
          </a:ln>
        </p:spPr>
      </p:pic>
      <p:sp>
        <p:nvSpPr>
          <p:cNvPr id="116" name="Google Shape;116;p16"/>
          <p:cNvSpPr txBox="1"/>
          <p:nvPr/>
        </p:nvSpPr>
        <p:spPr>
          <a:xfrm>
            <a:off x="6579301" y="5853379"/>
            <a:ext cx="405119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Helvetica Neue"/>
                <a:ea typeface="Helvetica Neue"/>
                <a:cs typeface="Helvetica Neue"/>
                <a:sym typeface="Helvetica Neue"/>
              </a:rPr>
              <a:t>HAVE A SHORTAGE OF AFFORDABLE HOUSING</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6C013"/>
        </a:solidFill>
      </p:bgPr>
    </p:bg>
    <p:spTree>
      <p:nvGrpSpPr>
        <p:cNvPr id="388" name="Shape 388"/>
        <p:cNvGrpSpPr/>
        <p:nvPr/>
      </p:nvGrpSpPr>
      <p:grpSpPr>
        <a:xfrm>
          <a:off x="0" y="0"/>
          <a:ext cx="0" cy="0"/>
          <a:chOff x="0" y="0"/>
          <a:chExt cx="0" cy="0"/>
        </a:xfrm>
      </p:grpSpPr>
      <p:sp>
        <p:nvSpPr>
          <p:cNvPr id="389" name="Google Shape;389;p52"/>
          <p:cNvSpPr txBox="1"/>
          <p:nvPr>
            <p:ph type="title"/>
          </p:nvPr>
        </p:nvSpPr>
        <p:spPr>
          <a:xfrm>
            <a:off x="838200" y="365127"/>
            <a:ext cx="10515600" cy="1325563"/>
          </a:xfrm>
          <a:prstGeom prst="rect">
            <a:avLst/>
          </a:prstGeom>
          <a:solidFill>
            <a:srgbClr val="E6C013"/>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Helvetica Neue"/>
              <a:buNone/>
            </a:pPr>
            <a:r>
              <a:rPr b="1" i="0" lang="en-US" sz="4000" u="none" cap="none" strike="noStrike">
                <a:solidFill>
                  <a:schemeClr val="lt1"/>
                </a:solidFill>
                <a:latin typeface="Helvetica Neue"/>
                <a:ea typeface="Helvetica Neue"/>
                <a:cs typeface="Helvetica Neue"/>
                <a:sym typeface="Helvetica Neue"/>
              </a:rPr>
              <a:t>CHECKLIST</a:t>
            </a:r>
            <a:endParaRPr/>
          </a:p>
        </p:txBody>
      </p:sp>
      <p:sp>
        <p:nvSpPr>
          <p:cNvPr id="390" name="Google Shape;390;p52"/>
          <p:cNvSpPr txBox="1"/>
          <p:nvPr>
            <p:ph idx="1" type="body"/>
          </p:nvPr>
        </p:nvSpPr>
        <p:spPr>
          <a:xfrm>
            <a:off x="838200" y="1825625"/>
            <a:ext cx="5181600" cy="43513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160"/>
              <a:buFont typeface="Arial"/>
              <a:buNone/>
            </a:pPr>
            <a:r>
              <a:t/>
            </a:r>
            <a:endParaRPr b="0" i="0" sz="3200" u="none" cap="none" strike="noStrike">
              <a:solidFill>
                <a:schemeClr val="lt1"/>
              </a:solidFill>
              <a:latin typeface="Helvetica Neue"/>
              <a:ea typeface="Helvetica Neue"/>
              <a:cs typeface="Helvetica Neue"/>
              <a:sym typeface="Helvetica Neue"/>
            </a:endParaRPr>
          </a:p>
          <a:p>
            <a:pPr indent="-307326" lvl="0" marL="571486" marR="0" rtl="0" algn="l">
              <a:lnSpc>
                <a:spcPct val="90000"/>
              </a:lnSpc>
              <a:spcBef>
                <a:spcPts val="1000"/>
              </a:spcBef>
              <a:spcAft>
                <a:spcPts val="0"/>
              </a:spcAft>
              <a:buClr>
                <a:schemeClr val="lt1"/>
              </a:buClr>
              <a:buSzPts val="4160"/>
              <a:buFont typeface="Noto Sans Symbols"/>
              <a:buNone/>
            </a:pPr>
            <a:r>
              <a:t/>
            </a:r>
            <a:endParaRPr b="0" i="0" sz="3200" u="none" cap="none" strike="noStrike">
              <a:solidFill>
                <a:schemeClr val="lt1"/>
              </a:solidFill>
              <a:latin typeface="Helvetica Neue"/>
              <a:ea typeface="Helvetica Neue"/>
              <a:cs typeface="Helvetica Neue"/>
              <a:sym typeface="Helvetica Neue"/>
            </a:endParaRPr>
          </a:p>
        </p:txBody>
      </p:sp>
      <p:sp>
        <p:nvSpPr>
          <p:cNvPr id="391" name="Google Shape;391;p52"/>
          <p:cNvSpPr txBox="1"/>
          <p:nvPr>
            <p:ph idx="2" type="body"/>
          </p:nvPr>
        </p:nvSpPr>
        <p:spPr>
          <a:xfrm>
            <a:off x="381001" y="1491918"/>
            <a:ext cx="11377863" cy="5117431"/>
          </a:xfrm>
          <a:prstGeom prst="rect">
            <a:avLst/>
          </a:prstGeom>
          <a:noFill/>
          <a:ln>
            <a:noFill/>
          </a:ln>
        </p:spPr>
        <p:txBody>
          <a:bodyPr anchorCtr="0" anchor="t" bIns="45700" lIns="91425" spcFirstLastPara="1" rIns="91425" wrap="square" tIns="45700">
            <a:noAutofit/>
          </a:bodyPr>
          <a:lstStyle/>
          <a:p>
            <a:pPr indent="-571486" lvl="0" marL="571486" marR="0" rtl="0" algn="l">
              <a:lnSpc>
                <a:spcPct val="80000"/>
              </a:lnSpc>
              <a:spcBef>
                <a:spcPts val="0"/>
              </a:spcBef>
              <a:spcAft>
                <a:spcPts val="0"/>
              </a:spcAft>
              <a:buClr>
                <a:schemeClr val="lt1"/>
              </a:buClr>
              <a:buSzPts val="3640"/>
              <a:buFont typeface="Noto Sans Symbols"/>
              <a:buChar char="➢"/>
            </a:pPr>
            <a:r>
              <a:rPr b="1" i="0" lang="en-US" sz="2800" u="none" cap="none" strike="noStrike">
                <a:solidFill>
                  <a:schemeClr val="lt1"/>
                </a:solidFill>
                <a:latin typeface="Helvetica Neue"/>
                <a:ea typeface="Helvetica Neue"/>
                <a:cs typeface="Helvetica Neue"/>
                <a:sym typeface="Helvetica Neue"/>
              </a:rPr>
              <a:t>If you think you’ve been illegally denied housing:</a:t>
            </a:r>
            <a:endParaRPr b="0" i="0" sz="2800" u="none" cap="none" strike="noStrike">
              <a:solidFill>
                <a:schemeClr val="lt1"/>
              </a:solidFill>
              <a:latin typeface="Helvetica Neue"/>
              <a:ea typeface="Helvetica Neue"/>
              <a:cs typeface="Helvetica Neue"/>
              <a:sym typeface="Helvetica Neue"/>
            </a:endParaRPr>
          </a:p>
          <a:p>
            <a:pPr indent="-228593" lvl="1" marL="685783" marR="0" rtl="0" algn="l">
              <a:lnSpc>
                <a:spcPct val="80000"/>
              </a:lnSpc>
              <a:spcBef>
                <a:spcPts val="500"/>
              </a:spcBef>
              <a:spcAft>
                <a:spcPts val="0"/>
              </a:spcAft>
              <a:buClr>
                <a:schemeClr val="lt1"/>
              </a:buClr>
              <a:buSzPts val="3120"/>
              <a:buFont typeface="Noto Sans Symbols"/>
              <a:buChar char="❑"/>
            </a:pPr>
            <a:r>
              <a:rPr b="1" i="0" lang="en-US" sz="2400" u="none" cap="none" strike="noStrike">
                <a:solidFill>
                  <a:schemeClr val="lt1"/>
                </a:solidFill>
                <a:latin typeface="Helvetica Neue"/>
                <a:ea typeface="Helvetica Neue"/>
                <a:cs typeface="Helvetica Neue"/>
                <a:sym typeface="Helvetica Neue"/>
              </a:rPr>
              <a:t>Contact a fair housing or legal services organization near you.</a:t>
            </a:r>
            <a:endParaRPr b="1" i="0" sz="2400" u="none" cap="none" strike="noStrike">
              <a:solidFill>
                <a:schemeClr val="dk1"/>
              </a:solidFill>
              <a:latin typeface="Calibri"/>
              <a:ea typeface="Calibri"/>
              <a:cs typeface="Calibri"/>
              <a:sym typeface="Calibri"/>
            </a:endParaRPr>
          </a:p>
          <a:p>
            <a:pPr indent="-228594" lvl="2" marL="1142971" marR="0" rtl="0" algn="l">
              <a:lnSpc>
                <a:spcPct val="80000"/>
              </a:lnSpc>
              <a:spcBef>
                <a:spcPts val="5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Start by contacting your city or county’s housing department or local PHA to ask for referrals to local fair housing and/or legal services organizations in your community.</a:t>
            </a:r>
            <a:endParaRPr/>
          </a:p>
          <a:p>
            <a:pPr indent="-228594" lvl="2" marL="1142971" marR="0" rtl="0" algn="l">
              <a:lnSpc>
                <a:spcPct val="80000"/>
              </a:lnSpc>
              <a:spcBef>
                <a:spcPts val="5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Find the closest free Legal Aid office near you at</a:t>
            </a:r>
            <a:r>
              <a:rPr lang="en-US"/>
              <a:t> </a:t>
            </a:r>
            <a:r>
              <a:rPr b="0" i="0" lang="en-US" sz="2000" u="sng" cap="none" strike="noStrike">
                <a:solidFill>
                  <a:schemeClr val="hlink"/>
                </a:solidFill>
                <a:latin typeface="Calibri"/>
                <a:ea typeface="Calibri"/>
                <a:cs typeface="Calibri"/>
                <a:sym typeface="Calibri"/>
                <a:hlinkClick r:id="rId3"/>
              </a:rPr>
              <a:t>www.lsc.gov/what-legal-aid/find-legal-aid</a:t>
            </a:r>
            <a:r>
              <a:rPr b="0" i="0" lang="en-US" sz="2000" u="none" cap="none" strike="noStrike">
                <a:solidFill>
                  <a:schemeClr val="dk1"/>
                </a:solidFill>
                <a:latin typeface="Calibri"/>
                <a:ea typeface="Calibri"/>
                <a:cs typeface="Calibri"/>
                <a:sym typeface="Calibri"/>
              </a:rPr>
              <a:t> </a:t>
            </a:r>
            <a:endParaRPr/>
          </a:p>
          <a:p>
            <a:pPr indent="-228593" lvl="2" marL="1142970" marR="0" rtl="0" algn="l">
              <a:lnSpc>
                <a:spcPct val="80000"/>
              </a:lnSpc>
              <a:spcBef>
                <a:spcPts val="5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See </a:t>
            </a:r>
            <a:r>
              <a:rPr b="1" i="0" lang="en-US" sz="2000" u="none" cap="none" strike="noStrike">
                <a:solidFill>
                  <a:schemeClr val="dk1"/>
                </a:solidFill>
                <a:latin typeface="Calibri"/>
                <a:ea typeface="Calibri"/>
                <a:cs typeface="Calibri"/>
                <a:sym typeface="Calibri"/>
              </a:rPr>
              <a:t>Section V: Additional Resources</a:t>
            </a:r>
            <a:r>
              <a:rPr b="0" i="0" lang="en-US" sz="2000" u="none" cap="none" strike="noStrike">
                <a:solidFill>
                  <a:schemeClr val="dk1"/>
                </a:solidFill>
                <a:latin typeface="Calibri"/>
                <a:ea typeface="Calibri"/>
                <a:cs typeface="Calibri"/>
                <a:sym typeface="Calibri"/>
              </a:rPr>
              <a:t> of the </a:t>
            </a:r>
            <a:r>
              <a:rPr b="1" i="0" lang="en-US" sz="2000" u="none" cap="none" strike="noStrike">
                <a:solidFill>
                  <a:schemeClr val="dk1"/>
                </a:solidFill>
                <a:latin typeface="Calibri"/>
                <a:ea typeface="Calibri"/>
                <a:cs typeface="Calibri"/>
                <a:sym typeface="Calibri"/>
              </a:rPr>
              <a:t>Fair Chance Housing Toolkit </a:t>
            </a:r>
            <a:r>
              <a:rPr b="0" i="0" lang="en-US" sz="2000" u="none" cap="none" strike="noStrike">
                <a:solidFill>
                  <a:schemeClr val="dk1"/>
                </a:solidFill>
                <a:latin typeface="Calibri"/>
                <a:ea typeface="Calibri"/>
                <a:cs typeface="Calibri"/>
                <a:sym typeface="Calibri"/>
              </a:rPr>
              <a:t>for national organizations who may be able to direct you to other resources in your state or community.</a:t>
            </a:r>
            <a:endParaRPr b="0" i="0" sz="2000" u="none" cap="none" strike="noStrike">
              <a:solidFill>
                <a:schemeClr val="lt1"/>
              </a:solidFill>
              <a:latin typeface="Helvetica Neue"/>
              <a:ea typeface="Helvetica Neue"/>
              <a:cs typeface="Helvetica Neue"/>
              <a:sym typeface="Helvetica Neue"/>
            </a:endParaRPr>
          </a:p>
          <a:p>
            <a:pPr indent="-228593" lvl="1" marL="685783" marR="0" rtl="0" algn="l">
              <a:lnSpc>
                <a:spcPct val="80000"/>
              </a:lnSpc>
              <a:spcBef>
                <a:spcPts val="500"/>
              </a:spcBef>
              <a:spcAft>
                <a:spcPts val="0"/>
              </a:spcAft>
              <a:buClr>
                <a:schemeClr val="lt1"/>
              </a:buClr>
              <a:buSzPts val="3120"/>
              <a:buFont typeface="Noto Sans Symbols"/>
              <a:buChar char="❑"/>
            </a:pPr>
            <a:r>
              <a:rPr b="1" i="0" lang="en-US" sz="2400" u="none" cap="none" strike="noStrike">
                <a:solidFill>
                  <a:schemeClr val="lt1"/>
                </a:solidFill>
                <a:latin typeface="Helvetica Neue"/>
                <a:ea typeface="Helvetica Neue"/>
                <a:cs typeface="Helvetica Neue"/>
                <a:sym typeface="Helvetica Neue"/>
              </a:rPr>
              <a:t>File a complaint with your local HUD office or state fair housing commission.</a:t>
            </a:r>
            <a:endParaRPr b="1" i="0" sz="2400" u="none" cap="none" strike="noStrike">
              <a:solidFill>
                <a:schemeClr val="dk1"/>
              </a:solidFill>
              <a:latin typeface="Calibri"/>
              <a:ea typeface="Calibri"/>
              <a:cs typeface="Calibri"/>
              <a:sym typeface="Calibri"/>
            </a:endParaRPr>
          </a:p>
          <a:p>
            <a:pPr indent="-228594" lvl="2" marL="1142971" marR="0" rtl="0" algn="l">
              <a:lnSpc>
                <a:spcPct val="80000"/>
              </a:lnSpc>
              <a:spcBef>
                <a:spcPts val="5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Find your local HUD office by visiting </a:t>
            </a:r>
            <a:r>
              <a:rPr b="0" i="0" lang="en-US" sz="2000" u="sng" cap="none" strike="noStrike">
                <a:solidFill>
                  <a:schemeClr val="hlink"/>
                </a:solidFill>
                <a:latin typeface="Calibri"/>
                <a:ea typeface="Calibri"/>
                <a:cs typeface="Calibri"/>
                <a:sym typeface="Calibri"/>
                <a:hlinkClick r:id="rId4"/>
              </a:rPr>
              <a:t>www.hud.gov/program_offices/fair_housing_equal_opp</a:t>
            </a:r>
            <a:r>
              <a:rPr b="0" i="0" lang="en-US" sz="2000" u="none" cap="none" strike="noStrike">
                <a:solidFill>
                  <a:schemeClr val="dk1"/>
                </a:solidFill>
                <a:latin typeface="Calibri"/>
                <a:ea typeface="Calibri"/>
                <a:cs typeface="Calibri"/>
                <a:sym typeface="Calibri"/>
              </a:rPr>
              <a:t> </a:t>
            </a:r>
            <a:endParaRPr/>
          </a:p>
          <a:p>
            <a:pPr indent="-228594" lvl="2" marL="1142971" marR="0" rtl="0" algn="l">
              <a:lnSpc>
                <a:spcPct val="80000"/>
              </a:lnSpc>
              <a:spcBef>
                <a:spcPts val="5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Find your state’s fair housing commission by visiting </a:t>
            </a:r>
            <a:r>
              <a:rPr b="0" i="0" lang="en-US" sz="2000" u="sng" cap="none" strike="noStrike">
                <a:solidFill>
                  <a:schemeClr val="hlink"/>
                </a:solidFill>
                <a:latin typeface="Calibri"/>
                <a:ea typeface="Calibri"/>
                <a:cs typeface="Calibri"/>
                <a:sym typeface="Calibri"/>
                <a:hlinkClick r:id="rId5"/>
              </a:rPr>
              <a:t>www.nolo.com/legal-encyclopedia/state-fair-housing-agencies</a:t>
            </a:r>
            <a:endParaRPr b="0" i="0" sz="2000" u="none" cap="none" strike="noStrike">
              <a:solidFill>
                <a:schemeClr val="lt1"/>
              </a:solidFill>
              <a:latin typeface="Helvetica Neue"/>
              <a:ea typeface="Helvetica Neue"/>
              <a:cs typeface="Helvetica Neue"/>
              <a:sym typeface="Helvetica Neue"/>
            </a:endParaRPr>
          </a:p>
          <a:p>
            <a:pPr indent="0" lvl="0" marL="0" marR="0" rtl="0" algn="l">
              <a:lnSpc>
                <a:spcPct val="8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53"/>
          <p:cNvSpPr txBox="1"/>
          <p:nvPr>
            <p:ph idx="1" type="subTitle"/>
          </p:nvPr>
        </p:nvSpPr>
        <p:spPr>
          <a:xfrm>
            <a:off x="4572001" y="1"/>
            <a:ext cx="7620001" cy="6858000"/>
          </a:xfrm>
          <a:prstGeom prst="rect">
            <a:avLst/>
          </a:prstGeom>
          <a:noFill/>
          <a:ln>
            <a:noFill/>
          </a:ln>
        </p:spPr>
        <p:txBody>
          <a:bodyPr anchorCtr="0" anchor="b" bIns="45700" lIns="91425" spcFirstLastPara="1" rIns="91425" wrap="square" tIns="45700">
            <a:noAutofit/>
          </a:bodyPr>
          <a:lstStyle/>
          <a:p>
            <a:pPr indent="-571486" lvl="0" marL="571486" marR="0" rtl="0" algn="l">
              <a:lnSpc>
                <a:spcPct val="90000"/>
              </a:lnSpc>
              <a:spcBef>
                <a:spcPts val="0"/>
              </a:spcBef>
              <a:spcAft>
                <a:spcPts val="0"/>
              </a:spcAft>
              <a:buClr>
                <a:srgbClr val="E6C013"/>
              </a:buClr>
              <a:buSzPts val="4160"/>
              <a:buFont typeface="Arial"/>
              <a:buChar char="•"/>
            </a:pPr>
            <a:r>
              <a:rPr b="1" i="0" lang="en-US" sz="3200" u="none" cap="none" strike="noStrike">
                <a:solidFill>
                  <a:schemeClr val="dk1"/>
                </a:solidFill>
                <a:latin typeface="Helvetica Neue"/>
                <a:ea typeface="Helvetica Neue"/>
                <a:cs typeface="Helvetica Neue"/>
                <a:sym typeface="Helvetica Neue"/>
              </a:rPr>
              <a:t>FOR HOUSING SEEKERS</a:t>
            </a:r>
            <a:endParaRPr/>
          </a:p>
          <a:p>
            <a:pPr indent="-571486" lvl="0" marL="571486" marR="0" rtl="0" algn="l">
              <a:lnSpc>
                <a:spcPct val="90000"/>
              </a:lnSpc>
              <a:spcBef>
                <a:spcPts val="1000"/>
              </a:spcBef>
              <a:spcAft>
                <a:spcPts val="0"/>
              </a:spcAft>
              <a:buClr>
                <a:srgbClr val="E6C013"/>
              </a:buClr>
              <a:buSzPts val="4160"/>
              <a:buFont typeface="Arial"/>
              <a:buChar char="•"/>
            </a:pPr>
            <a:r>
              <a:rPr b="1" i="0" lang="en-US" sz="3200" u="none" cap="none" strike="noStrike">
                <a:solidFill>
                  <a:schemeClr val="dk1"/>
                </a:solidFill>
                <a:latin typeface="Helvetica Neue"/>
                <a:ea typeface="Helvetica Neue"/>
                <a:cs typeface="Helvetica Neue"/>
                <a:sym typeface="Helvetica Neue"/>
              </a:rPr>
              <a:t>FOR ADVOCATES</a:t>
            </a:r>
            <a:endParaRPr/>
          </a:p>
          <a:p>
            <a:pPr indent="0" lvl="0" marL="0" marR="0" rtl="0" algn="l">
              <a:lnSpc>
                <a:spcPct val="90000"/>
              </a:lnSpc>
              <a:spcBef>
                <a:spcPts val="1000"/>
              </a:spcBef>
              <a:spcAft>
                <a:spcPts val="0"/>
              </a:spcAft>
              <a:buClr>
                <a:srgbClr val="E6C013"/>
              </a:buClr>
              <a:buSzPts val="4160"/>
              <a:buFont typeface="Arial"/>
              <a:buNone/>
            </a:pPr>
            <a:r>
              <a:t/>
            </a:r>
            <a:endParaRPr b="1" i="0" sz="3200" u="none" cap="none" strike="noStrike">
              <a:solidFill>
                <a:schemeClr val="dk1"/>
              </a:solidFill>
              <a:latin typeface="Helvetica Neue"/>
              <a:ea typeface="Helvetica Neue"/>
              <a:cs typeface="Helvetica Neue"/>
              <a:sym typeface="Helvetica Neue"/>
            </a:endParaRPr>
          </a:p>
        </p:txBody>
      </p:sp>
      <p:sp>
        <p:nvSpPr>
          <p:cNvPr id="397" name="Google Shape;397;p53"/>
          <p:cNvSpPr txBox="1"/>
          <p:nvPr>
            <p:ph type="ctrTitle"/>
          </p:nvPr>
        </p:nvSpPr>
        <p:spPr>
          <a:xfrm>
            <a:off x="1" y="1"/>
            <a:ext cx="4299284" cy="6858000"/>
          </a:xfrm>
          <a:prstGeom prst="rect">
            <a:avLst/>
          </a:prstGeom>
          <a:solidFill>
            <a:srgbClr val="16A2FD"/>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Helvetica Neue"/>
              <a:buNone/>
            </a:pPr>
            <a:br>
              <a:rPr b="1" i="0" lang="en-US" sz="4000" u="none" cap="none" strike="noStrike">
                <a:solidFill>
                  <a:schemeClr val="lt1"/>
                </a:solidFill>
                <a:latin typeface="Helvetica Neue"/>
                <a:ea typeface="Helvetica Neue"/>
                <a:cs typeface="Helvetica Neue"/>
                <a:sym typeface="Helvetica Neue"/>
              </a:rPr>
            </a:br>
            <a:br>
              <a:rPr b="1" i="0" lang="en-US" sz="4000" u="none" cap="none" strike="noStrike">
                <a:solidFill>
                  <a:schemeClr val="lt1"/>
                </a:solidFill>
                <a:latin typeface="Helvetica Neue"/>
                <a:ea typeface="Helvetica Neue"/>
                <a:cs typeface="Helvetica Neue"/>
                <a:sym typeface="Helvetica Neue"/>
              </a:rPr>
            </a:br>
            <a:br>
              <a:rPr b="1" i="0" lang="en-US" sz="4000" u="none" cap="none" strike="noStrike">
                <a:solidFill>
                  <a:schemeClr val="lt1"/>
                </a:solidFill>
                <a:latin typeface="Helvetica Neue"/>
                <a:ea typeface="Helvetica Neue"/>
                <a:cs typeface="Helvetica Neue"/>
                <a:sym typeface="Helvetica Neue"/>
              </a:rPr>
            </a:br>
            <a:r>
              <a:rPr b="1" i="0" lang="en-US" sz="4000" u="none" cap="none" strike="noStrike">
                <a:solidFill>
                  <a:schemeClr val="lt1"/>
                </a:solidFill>
                <a:latin typeface="Helvetica Neue"/>
                <a:ea typeface="Helvetica Neue"/>
                <a:cs typeface="Helvetica Neue"/>
                <a:sym typeface="Helvetica Neue"/>
              </a:rPr>
              <a:t> </a:t>
            </a:r>
            <a:br>
              <a:rPr b="1" i="0" lang="en-US" sz="4000" u="none" cap="none" strike="noStrike">
                <a:solidFill>
                  <a:schemeClr val="lt1"/>
                </a:solidFill>
                <a:latin typeface="Helvetica Neue"/>
                <a:ea typeface="Helvetica Neue"/>
                <a:cs typeface="Helvetica Neue"/>
                <a:sym typeface="Helvetica Neue"/>
              </a:rPr>
            </a:br>
            <a:r>
              <a:rPr b="1" i="0" lang="en-US" sz="4000" u="none" cap="none" strike="noStrike">
                <a:solidFill>
                  <a:schemeClr val="lt1"/>
                </a:solidFill>
                <a:latin typeface="Helvetica Neue"/>
                <a:ea typeface="Helvetica Neue"/>
                <a:cs typeface="Helvetica Neue"/>
                <a:sym typeface="Helvetica Neue"/>
              </a:rPr>
              <a:t> ADDITIONAL RESOURCES</a:t>
            </a:r>
            <a:endParaRPr/>
          </a:p>
        </p:txBody>
      </p:sp>
      <p:pic>
        <p:nvPicPr>
          <p:cNvPr id="398" name="Google Shape;398;p53"/>
          <p:cNvPicPr preferRelativeResize="0"/>
          <p:nvPr/>
        </p:nvPicPr>
        <p:blipFill rotWithShape="1">
          <a:blip r:embed="rId3">
            <a:alphaModFix/>
          </a:blip>
          <a:srcRect b="0" l="0" r="0" t="0"/>
          <a:stretch/>
        </p:blipFill>
        <p:spPr>
          <a:xfrm>
            <a:off x="0" y="768096"/>
            <a:ext cx="1371600" cy="1371600"/>
          </a:xfrm>
          <a:prstGeom prst="rect">
            <a:avLst/>
          </a:prstGeom>
          <a:noFill/>
          <a:ln>
            <a:noFill/>
          </a:ln>
        </p:spPr>
      </p:pic>
      <p:pic>
        <p:nvPicPr>
          <p:cNvPr id="399" name="Google Shape;399;p53"/>
          <p:cNvPicPr preferRelativeResize="0"/>
          <p:nvPr/>
        </p:nvPicPr>
        <p:blipFill rotWithShape="1">
          <a:blip r:embed="rId4">
            <a:alphaModFix/>
          </a:blip>
          <a:srcRect b="0" l="0" r="0" t="0"/>
          <a:stretch/>
        </p:blipFill>
        <p:spPr>
          <a:xfrm>
            <a:off x="4294564" y="3"/>
            <a:ext cx="7897437" cy="444440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54"/>
          <p:cNvSpPr txBox="1"/>
          <p:nvPr>
            <p:ph type="title"/>
          </p:nvPr>
        </p:nvSpPr>
        <p:spPr>
          <a:xfrm>
            <a:off x="838200" y="200819"/>
            <a:ext cx="10515600" cy="1325563"/>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dk1"/>
              </a:buClr>
              <a:buSzPts val="4400"/>
              <a:buFont typeface="Helvetica Neue"/>
              <a:buNone/>
            </a:pPr>
            <a:r>
              <a:rPr b="1" i="0" lang="en-US" sz="4400" u="none" cap="none" strike="noStrike">
                <a:solidFill>
                  <a:schemeClr val="dk1"/>
                </a:solidFill>
                <a:latin typeface="Helvetica Neue"/>
                <a:ea typeface="Helvetica Neue"/>
                <a:cs typeface="Helvetica Neue"/>
                <a:sym typeface="Helvetica Neue"/>
              </a:rPr>
              <a:t>For Housing Seekers</a:t>
            </a:r>
            <a:endParaRPr/>
          </a:p>
        </p:txBody>
      </p:sp>
      <p:sp>
        <p:nvSpPr>
          <p:cNvPr id="405" name="Google Shape;405;p54"/>
          <p:cNvSpPr txBox="1"/>
          <p:nvPr>
            <p:ph idx="1" type="body"/>
          </p:nvPr>
        </p:nvSpPr>
        <p:spPr>
          <a:xfrm>
            <a:off x="838200" y="1362635"/>
            <a:ext cx="10515600" cy="5127812"/>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2170"/>
              <a:buFont typeface="Arial"/>
              <a:buNone/>
            </a:pPr>
            <a:r>
              <a:rPr b="1" i="0" lang="en-US" sz="2170" u="none" cap="none" strike="noStrike">
                <a:solidFill>
                  <a:schemeClr val="dk1"/>
                </a:solidFill>
                <a:latin typeface="Calibri"/>
                <a:ea typeface="Calibri"/>
                <a:cs typeface="Calibri"/>
                <a:sym typeface="Calibri"/>
              </a:rPr>
              <a:t>National HIRE Network | </a:t>
            </a:r>
            <a:r>
              <a:rPr b="0" i="0" lang="en-US" sz="2170" u="sng" cap="none" strike="noStrike">
                <a:solidFill>
                  <a:schemeClr val="hlink"/>
                </a:solidFill>
                <a:latin typeface="Calibri"/>
                <a:ea typeface="Calibri"/>
                <a:cs typeface="Calibri"/>
                <a:sym typeface="Calibri"/>
                <a:hlinkClick r:id="rId3"/>
              </a:rPr>
              <a:t>hirenetwork.org </a:t>
            </a:r>
            <a:endParaRPr b="0" i="0" sz="2170" u="none" cap="none" strike="noStrike">
              <a:solidFill>
                <a:schemeClr val="dk1"/>
              </a:solidFill>
              <a:latin typeface="Calibri"/>
              <a:ea typeface="Calibri"/>
              <a:cs typeface="Calibri"/>
              <a:sym typeface="Calibri"/>
            </a:endParaRPr>
          </a:p>
          <a:p>
            <a:pPr indent="-228593" lvl="0" marL="228593" marR="0" rtl="0" algn="l">
              <a:lnSpc>
                <a:spcPct val="70000"/>
              </a:lnSpc>
              <a:spcBef>
                <a:spcPts val="1000"/>
              </a:spcBef>
              <a:spcAft>
                <a:spcPts val="0"/>
              </a:spcAft>
              <a:buClr>
                <a:schemeClr val="dk1"/>
              </a:buClr>
              <a:buSzPts val="2170"/>
              <a:buFont typeface="Arial"/>
              <a:buChar char="•"/>
            </a:pPr>
            <a:r>
              <a:rPr b="0" i="0" lang="en-US" sz="2170" u="none" cap="none" strike="noStrike">
                <a:solidFill>
                  <a:schemeClr val="dk1"/>
                </a:solidFill>
                <a:latin typeface="Calibri"/>
                <a:ea typeface="Calibri"/>
                <a:cs typeface="Calibri"/>
                <a:sym typeface="Calibri"/>
              </a:rPr>
              <a:t>Contact at </a:t>
            </a:r>
            <a:r>
              <a:rPr b="0" i="0" lang="en-US" sz="2170" u="sng" cap="none" strike="noStrike">
                <a:solidFill>
                  <a:schemeClr val="hlink"/>
                </a:solidFill>
                <a:latin typeface="Calibri"/>
                <a:ea typeface="Calibri"/>
                <a:cs typeface="Calibri"/>
                <a:sym typeface="Calibri"/>
                <a:hlinkClick r:id="rId4"/>
              </a:rPr>
              <a:t>hirenetworkinfo@lac.org</a:t>
            </a:r>
            <a:r>
              <a:rPr b="0" i="0" lang="en-US" sz="2170" u="none" cap="none" strike="noStrike">
                <a:solidFill>
                  <a:schemeClr val="dk1"/>
                </a:solidFill>
                <a:latin typeface="Calibri"/>
                <a:ea typeface="Calibri"/>
                <a:cs typeface="Calibri"/>
                <a:sym typeface="Calibri"/>
              </a:rPr>
              <a:t> or (212) 243-1313 or (202) 544-5478</a:t>
            </a:r>
            <a:endParaRPr sz="2170"/>
          </a:p>
          <a:p>
            <a:pPr indent="0" lvl="0" marL="0" marR="0" rtl="0" algn="l">
              <a:lnSpc>
                <a:spcPct val="70000"/>
              </a:lnSpc>
              <a:spcBef>
                <a:spcPts val="1000"/>
              </a:spcBef>
              <a:spcAft>
                <a:spcPts val="0"/>
              </a:spcAft>
              <a:buNone/>
            </a:pPr>
            <a:r>
              <a:rPr b="1" i="0" lang="en-US" sz="2170" u="none" cap="none" strike="noStrike">
                <a:solidFill>
                  <a:schemeClr val="dk1"/>
                </a:solidFill>
                <a:latin typeface="Calibri"/>
                <a:ea typeface="Calibri"/>
                <a:cs typeface="Calibri"/>
                <a:sym typeface="Calibri"/>
              </a:rPr>
              <a:t>U.S. Department of Housing and Urban Development </a:t>
            </a:r>
            <a:endParaRPr/>
          </a:p>
          <a:p>
            <a:pPr indent="-228594" lvl="0" marL="228594" marR="0" rtl="0" algn="l">
              <a:lnSpc>
                <a:spcPct val="70000"/>
              </a:lnSpc>
              <a:spcBef>
                <a:spcPts val="1000"/>
              </a:spcBef>
              <a:spcAft>
                <a:spcPts val="0"/>
              </a:spcAft>
              <a:buClr>
                <a:schemeClr val="dk1"/>
              </a:buClr>
              <a:buSzPts val="2170"/>
              <a:buFont typeface="Arial"/>
              <a:buChar char="•"/>
            </a:pPr>
            <a:r>
              <a:rPr b="0" i="0" lang="en-US" sz="2170" u="none" cap="none" strike="noStrike">
                <a:solidFill>
                  <a:schemeClr val="dk1"/>
                </a:solidFill>
                <a:latin typeface="Calibri"/>
                <a:ea typeface="Calibri"/>
                <a:cs typeface="Calibri"/>
                <a:sym typeface="Calibri"/>
              </a:rPr>
              <a:t>Find your local office at </a:t>
            </a:r>
            <a:r>
              <a:rPr b="0" i="0" lang="en-US" sz="2170" u="sng" cap="none" strike="noStrike">
                <a:solidFill>
                  <a:schemeClr val="hlink"/>
                </a:solidFill>
                <a:latin typeface="Calibri"/>
                <a:ea typeface="Calibri"/>
                <a:cs typeface="Calibri"/>
                <a:sym typeface="Calibri"/>
                <a:hlinkClick r:id="rId5"/>
              </a:rPr>
              <a:t>www.hud.gov.program_offices/field_policy_mgt/localoffices</a:t>
            </a:r>
            <a:r>
              <a:rPr b="0" i="0" lang="en-US" sz="2170" u="none" cap="none" strike="noStrike">
                <a:solidFill>
                  <a:schemeClr val="dk1"/>
                </a:solidFill>
                <a:latin typeface="Calibri"/>
                <a:ea typeface="Calibri"/>
                <a:cs typeface="Calibri"/>
                <a:sym typeface="Calibri"/>
              </a:rPr>
              <a:t> </a:t>
            </a:r>
            <a:endParaRPr/>
          </a:p>
          <a:p>
            <a:pPr indent="-228593" lvl="0" marL="228593" marR="0" rtl="0" algn="l">
              <a:lnSpc>
                <a:spcPct val="70000"/>
              </a:lnSpc>
              <a:spcBef>
                <a:spcPts val="1000"/>
              </a:spcBef>
              <a:spcAft>
                <a:spcPts val="0"/>
              </a:spcAft>
              <a:buClr>
                <a:schemeClr val="dk1"/>
              </a:buClr>
              <a:buSzPts val="2170"/>
              <a:buFont typeface="Arial"/>
              <a:buChar char="•"/>
            </a:pPr>
            <a:r>
              <a:rPr b="0" i="0" lang="en-US" sz="2170" u="none" cap="none" strike="noStrike">
                <a:solidFill>
                  <a:schemeClr val="dk1"/>
                </a:solidFill>
                <a:latin typeface="Calibri"/>
                <a:ea typeface="Calibri"/>
                <a:cs typeface="Calibri"/>
                <a:sym typeface="Calibri"/>
              </a:rPr>
              <a:t>Contact at (202) 708-1112 or TTY (202) 708-1455</a:t>
            </a:r>
            <a:endParaRPr sz="2170"/>
          </a:p>
          <a:p>
            <a:pPr indent="0" lvl="0" marL="0" marR="0" rtl="0" algn="l">
              <a:lnSpc>
                <a:spcPct val="70000"/>
              </a:lnSpc>
              <a:spcBef>
                <a:spcPts val="1000"/>
              </a:spcBef>
              <a:spcAft>
                <a:spcPts val="0"/>
              </a:spcAft>
              <a:buNone/>
            </a:pPr>
            <a:r>
              <a:rPr b="1" i="0" lang="en-US" sz="2170" u="none" cap="none" strike="noStrike">
                <a:solidFill>
                  <a:schemeClr val="dk1"/>
                </a:solidFill>
                <a:latin typeface="Calibri"/>
                <a:ea typeface="Calibri"/>
                <a:cs typeface="Calibri"/>
                <a:sym typeface="Calibri"/>
              </a:rPr>
              <a:t>Equal Rights Center | </a:t>
            </a:r>
            <a:r>
              <a:rPr b="0" i="0" lang="en-US" sz="2170" u="none" cap="none" strike="noStrike">
                <a:solidFill>
                  <a:schemeClr val="dk1"/>
                </a:solidFill>
                <a:latin typeface="Calibri"/>
                <a:ea typeface="Calibri"/>
                <a:cs typeface="Calibri"/>
                <a:sym typeface="Calibri"/>
              </a:rPr>
              <a:t>equalrightscenter.org/our-programs/fair-housing </a:t>
            </a:r>
            <a:endParaRPr/>
          </a:p>
          <a:p>
            <a:pPr indent="-228593" lvl="0" marL="228593" marR="0" rtl="0" algn="l">
              <a:lnSpc>
                <a:spcPct val="70000"/>
              </a:lnSpc>
              <a:spcBef>
                <a:spcPts val="1000"/>
              </a:spcBef>
              <a:spcAft>
                <a:spcPts val="0"/>
              </a:spcAft>
              <a:buClr>
                <a:schemeClr val="dk1"/>
              </a:buClr>
              <a:buSzPts val="2170"/>
              <a:buFont typeface="Arial"/>
              <a:buChar char="•"/>
            </a:pPr>
            <a:r>
              <a:rPr b="0" i="0" lang="en-US" sz="2170" u="none" cap="none" strike="noStrike">
                <a:solidFill>
                  <a:schemeClr val="dk1"/>
                </a:solidFill>
                <a:latin typeface="Calibri"/>
                <a:ea typeface="Calibri"/>
                <a:cs typeface="Calibri"/>
                <a:sym typeface="Calibri"/>
              </a:rPr>
              <a:t>Contact at </a:t>
            </a:r>
            <a:r>
              <a:rPr b="0" i="0" lang="en-US" sz="2170" u="sng" cap="none" strike="noStrike">
                <a:solidFill>
                  <a:schemeClr val="hlink"/>
                </a:solidFill>
                <a:latin typeface="Calibri"/>
                <a:ea typeface="Calibri"/>
                <a:cs typeface="Calibri"/>
                <a:sym typeface="Calibri"/>
                <a:hlinkClick r:id="rId6"/>
              </a:rPr>
              <a:t>info@equalrightscenter.org</a:t>
            </a:r>
            <a:r>
              <a:rPr b="0" i="0" lang="en-US" sz="2170" u="none" cap="none" strike="noStrike">
                <a:solidFill>
                  <a:schemeClr val="dk1"/>
                </a:solidFill>
                <a:latin typeface="Calibri"/>
                <a:ea typeface="Calibri"/>
                <a:cs typeface="Calibri"/>
                <a:sym typeface="Calibri"/>
              </a:rPr>
              <a:t> or (866) 719-4372</a:t>
            </a:r>
            <a:endParaRPr/>
          </a:p>
          <a:p>
            <a:pPr indent="0" lvl="0" marL="0" marR="0" rtl="0" algn="l">
              <a:lnSpc>
                <a:spcPct val="70000"/>
              </a:lnSpc>
              <a:spcBef>
                <a:spcPts val="1000"/>
              </a:spcBef>
              <a:spcAft>
                <a:spcPts val="0"/>
              </a:spcAft>
              <a:buNone/>
            </a:pPr>
            <a:r>
              <a:rPr b="1" i="0" lang="en-US" sz="2170" u="none" cap="none" strike="noStrike">
                <a:solidFill>
                  <a:schemeClr val="dk1"/>
                </a:solidFill>
                <a:latin typeface="Calibri"/>
                <a:ea typeface="Calibri"/>
                <a:cs typeface="Calibri"/>
                <a:sym typeface="Calibri"/>
              </a:rPr>
              <a:t>Legal Aid | </a:t>
            </a:r>
            <a:r>
              <a:rPr b="0" i="0" lang="en-US" sz="2170" u="none" cap="none" strike="noStrike">
                <a:solidFill>
                  <a:schemeClr val="dk1"/>
                </a:solidFill>
                <a:latin typeface="Calibri"/>
                <a:ea typeface="Calibri"/>
                <a:cs typeface="Calibri"/>
                <a:sym typeface="Calibri"/>
              </a:rPr>
              <a:t>Find an office near you at </a:t>
            </a:r>
            <a:r>
              <a:rPr b="0" i="0" lang="en-US" sz="2170" u="sng" cap="none" strike="noStrike">
                <a:solidFill>
                  <a:schemeClr val="hlink"/>
                </a:solidFill>
                <a:latin typeface="Calibri"/>
                <a:ea typeface="Calibri"/>
                <a:cs typeface="Calibri"/>
                <a:sym typeface="Calibri"/>
                <a:hlinkClick r:id="rId7"/>
              </a:rPr>
              <a:t>www.lsc.gov/what-legal-aid/find-legal-aid</a:t>
            </a:r>
            <a:r>
              <a:rPr b="0" i="0" lang="en-US" sz="2170" u="none" cap="none" strike="noStrike">
                <a:solidFill>
                  <a:schemeClr val="dk1"/>
                </a:solidFill>
                <a:latin typeface="Calibri"/>
                <a:ea typeface="Calibri"/>
                <a:cs typeface="Calibri"/>
                <a:sym typeface="Calibri"/>
              </a:rPr>
              <a:t> </a:t>
            </a:r>
            <a:endParaRPr b="0" i="0" sz="217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None/>
            </a:pPr>
            <a:r>
              <a:rPr b="1" i="0" lang="en-US" sz="2170" u="none" cap="none" strike="noStrike">
                <a:solidFill>
                  <a:schemeClr val="dk1"/>
                </a:solidFill>
                <a:latin typeface="Calibri"/>
                <a:ea typeface="Calibri"/>
                <a:cs typeface="Calibri"/>
                <a:sym typeface="Calibri"/>
              </a:rPr>
              <a:t>ACLU | </a:t>
            </a:r>
            <a:r>
              <a:rPr b="0" i="0" lang="en-US" sz="2170" u="none" cap="none" strike="noStrike">
                <a:solidFill>
                  <a:schemeClr val="dk1"/>
                </a:solidFill>
                <a:latin typeface="Calibri"/>
                <a:ea typeface="Calibri"/>
                <a:cs typeface="Calibri"/>
                <a:sym typeface="Calibri"/>
              </a:rPr>
              <a:t>Find an office near you at </a:t>
            </a:r>
            <a:r>
              <a:rPr b="0" i="0" lang="en-US" sz="2170" u="sng" cap="none" strike="noStrike">
                <a:solidFill>
                  <a:schemeClr val="hlink"/>
                </a:solidFill>
                <a:latin typeface="Calibri"/>
                <a:ea typeface="Calibri"/>
                <a:cs typeface="Calibri"/>
                <a:sym typeface="Calibri"/>
                <a:hlinkClick r:id="rId8"/>
              </a:rPr>
              <a:t>www.aclu.org </a:t>
            </a:r>
            <a:endParaRPr b="0" i="0" sz="217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170"/>
              <a:buFont typeface="Arial"/>
              <a:buNone/>
            </a:pPr>
            <a:r>
              <a:rPr b="1" i="0" lang="en-US" sz="2170" u="none" cap="none" strike="noStrike">
                <a:solidFill>
                  <a:schemeClr val="dk1"/>
                </a:solidFill>
                <a:latin typeface="Calibri"/>
                <a:ea typeface="Calibri"/>
                <a:cs typeface="Calibri"/>
                <a:sym typeface="Calibri"/>
              </a:rPr>
              <a:t>American Bar Association | </a:t>
            </a:r>
            <a:r>
              <a:rPr b="0" i="0" lang="en-US" sz="2170" u="none" cap="none" strike="noStrike">
                <a:solidFill>
                  <a:schemeClr val="dk1"/>
                </a:solidFill>
                <a:latin typeface="Calibri"/>
                <a:ea typeface="Calibri"/>
                <a:cs typeface="Calibri"/>
                <a:sym typeface="Calibri"/>
              </a:rPr>
              <a:t>Find free legal help at </a:t>
            </a:r>
            <a:r>
              <a:rPr b="0" i="0" lang="en-US" sz="2170" u="sng" cap="none" strike="noStrike">
                <a:solidFill>
                  <a:schemeClr val="hlink"/>
                </a:solidFill>
                <a:latin typeface="Calibri"/>
                <a:ea typeface="Calibri"/>
                <a:cs typeface="Calibri"/>
                <a:sym typeface="Calibri"/>
                <a:hlinkClick r:id="rId9"/>
              </a:rPr>
              <a:t>www.findlegalhelp.org</a:t>
            </a:r>
            <a:r>
              <a:rPr b="0" i="0" lang="en-US" sz="2170" u="none" cap="none" strike="noStrike">
                <a:solidFill>
                  <a:schemeClr val="dk1"/>
                </a:solidFill>
                <a:latin typeface="Calibri"/>
                <a:ea typeface="Calibri"/>
                <a:cs typeface="Calibri"/>
                <a:sym typeface="Calibri"/>
              </a:rPr>
              <a:t> </a:t>
            </a:r>
            <a:endParaRPr/>
          </a:p>
        </p:txBody>
      </p:sp>
      <p:sp>
        <p:nvSpPr>
          <p:cNvPr id="406" name="Google Shape;406;p54"/>
          <p:cNvSpPr txBox="1"/>
          <p:nvPr/>
        </p:nvSpPr>
        <p:spPr>
          <a:xfrm>
            <a:off x="3530602" y="863600"/>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5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dk1"/>
              </a:buClr>
              <a:buSzPts val="4400"/>
              <a:buFont typeface="Helvetica Neue"/>
              <a:buNone/>
            </a:pPr>
            <a:r>
              <a:rPr b="1" i="0" lang="en-US" sz="4400" u="none" cap="none" strike="noStrike">
                <a:solidFill>
                  <a:schemeClr val="dk1"/>
                </a:solidFill>
                <a:latin typeface="Helvetica Neue"/>
                <a:ea typeface="Helvetica Neue"/>
                <a:cs typeface="Helvetica Neue"/>
                <a:sym typeface="Helvetica Neue"/>
              </a:rPr>
              <a:t>For Advocates</a:t>
            </a:r>
            <a:endParaRPr/>
          </a:p>
        </p:txBody>
      </p:sp>
      <p:sp>
        <p:nvSpPr>
          <p:cNvPr id="412" name="Google Shape;412;p55"/>
          <p:cNvSpPr txBox="1"/>
          <p:nvPr>
            <p:ph idx="1" type="body"/>
          </p:nvPr>
        </p:nvSpPr>
        <p:spPr>
          <a:xfrm>
            <a:off x="412377" y="1565469"/>
            <a:ext cx="61149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1960"/>
              <a:buFont typeface="Arial"/>
              <a:buNone/>
            </a:pPr>
            <a:r>
              <a:rPr b="1" i="0" lang="en-US" sz="1960" u="sng" cap="none" strike="noStrike">
                <a:solidFill>
                  <a:schemeClr val="dk1"/>
                </a:solidFill>
                <a:latin typeface="Calibri"/>
                <a:ea typeface="Calibri"/>
                <a:cs typeface="Calibri"/>
                <a:sym typeface="Calibri"/>
              </a:rPr>
              <a:t>Advocacy Resources</a:t>
            </a:r>
            <a:endParaRPr b="1" i="0" sz="1960" u="sng"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960"/>
              <a:buFont typeface="Arial"/>
              <a:buNone/>
            </a:pPr>
            <a:r>
              <a:rPr b="1" i="0" lang="en-US" sz="1960" u="none" cap="none" strike="noStrike">
                <a:solidFill>
                  <a:schemeClr val="dk1"/>
                </a:solidFill>
                <a:latin typeface="Calibri"/>
                <a:ea typeface="Calibri"/>
                <a:cs typeface="Calibri"/>
                <a:sym typeface="Calibri"/>
              </a:rPr>
              <a:t>National HIRE Network | </a:t>
            </a:r>
            <a:r>
              <a:rPr b="0" i="0" lang="en-US" sz="1960" u="sng" cap="none" strike="noStrike">
                <a:solidFill>
                  <a:schemeClr val="hlink"/>
                </a:solidFill>
                <a:latin typeface="Calibri"/>
                <a:ea typeface="Calibri"/>
                <a:cs typeface="Calibri"/>
                <a:sym typeface="Calibri"/>
                <a:hlinkClick r:id="rId3"/>
              </a:rPr>
              <a:t>hirenetwork.org </a:t>
            </a:r>
            <a:endParaRPr b="0" i="0" sz="1960" u="none" cap="none" strike="noStrike">
              <a:solidFill>
                <a:schemeClr val="dk1"/>
              </a:solidFill>
              <a:latin typeface="Calibri"/>
              <a:ea typeface="Calibri"/>
              <a:cs typeface="Calibri"/>
              <a:sym typeface="Calibri"/>
            </a:endParaRPr>
          </a:p>
          <a:p>
            <a:pPr indent="-228594" lvl="0" marL="228594" marR="0" rtl="0" algn="l">
              <a:lnSpc>
                <a:spcPct val="70000"/>
              </a:lnSpc>
              <a:spcBef>
                <a:spcPts val="1000"/>
              </a:spcBef>
              <a:spcAft>
                <a:spcPts val="0"/>
              </a:spcAft>
              <a:buClr>
                <a:schemeClr val="dk1"/>
              </a:buClr>
              <a:buSzPts val="1960"/>
              <a:buFont typeface="Arial"/>
              <a:buChar char="•"/>
            </a:pPr>
            <a:r>
              <a:rPr b="0" i="0" lang="en-US" sz="1960" u="none" cap="none" strike="noStrike">
                <a:solidFill>
                  <a:schemeClr val="dk1"/>
                </a:solidFill>
                <a:latin typeface="Calibri"/>
                <a:ea typeface="Calibri"/>
                <a:cs typeface="Calibri"/>
                <a:sym typeface="Calibri"/>
              </a:rPr>
              <a:t>Contact at </a:t>
            </a:r>
            <a:r>
              <a:rPr b="0" i="0" lang="en-US" sz="1960" u="sng" cap="none" strike="noStrike">
                <a:solidFill>
                  <a:schemeClr val="hlink"/>
                </a:solidFill>
                <a:latin typeface="Calibri"/>
                <a:ea typeface="Calibri"/>
                <a:cs typeface="Calibri"/>
                <a:sym typeface="Calibri"/>
                <a:hlinkClick r:id="rId4"/>
              </a:rPr>
              <a:t>hirenetworkinfo@lac.org</a:t>
            </a:r>
            <a:r>
              <a:rPr b="0" i="0" lang="en-US" sz="1960" u="none" cap="none" strike="noStrike">
                <a:solidFill>
                  <a:schemeClr val="dk1"/>
                </a:solidFill>
                <a:latin typeface="Calibri"/>
                <a:ea typeface="Calibri"/>
                <a:cs typeface="Calibri"/>
                <a:sym typeface="Calibri"/>
              </a:rPr>
              <a:t> or (212) 243-</a:t>
            </a:r>
            <a:endParaRPr/>
          </a:p>
          <a:p>
            <a:pPr indent="0" lvl="0" marL="0" marR="0" rtl="0" algn="l">
              <a:lnSpc>
                <a:spcPct val="70000"/>
              </a:lnSpc>
              <a:spcBef>
                <a:spcPts val="1000"/>
              </a:spcBef>
              <a:spcAft>
                <a:spcPts val="0"/>
              </a:spcAft>
              <a:buClr>
                <a:schemeClr val="dk1"/>
              </a:buClr>
              <a:buSzPts val="1960"/>
              <a:buFont typeface="Arial"/>
              <a:buNone/>
            </a:pPr>
            <a:r>
              <a:rPr b="0" i="0" lang="en-US" sz="1960" u="none" cap="none" strike="noStrike">
                <a:solidFill>
                  <a:schemeClr val="dk1"/>
                </a:solidFill>
                <a:latin typeface="Calibri"/>
                <a:ea typeface="Calibri"/>
                <a:cs typeface="Calibri"/>
                <a:sym typeface="Calibri"/>
              </a:rPr>
              <a:t>    1313 or (202) 544-5478</a:t>
            </a:r>
            <a:br>
              <a:rPr b="0" i="0" lang="en-US" sz="1960" u="none" cap="none" strike="noStrike">
                <a:solidFill>
                  <a:schemeClr val="dk1"/>
                </a:solidFill>
                <a:latin typeface="Calibri"/>
                <a:ea typeface="Calibri"/>
                <a:cs typeface="Calibri"/>
                <a:sym typeface="Calibri"/>
              </a:rPr>
            </a:br>
            <a:r>
              <a:rPr b="1" i="0" lang="en-US" sz="1960" u="none" cap="none" strike="noStrike">
                <a:solidFill>
                  <a:schemeClr val="dk1"/>
                </a:solidFill>
                <a:latin typeface="Calibri"/>
                <a:ea typeface="Calibri"/>
                <a:cs typeface="Calibri"/>
                <a:sym typeface="Calibri"/>
              </a:rPr>
              <a:t>Shriver Center | </a:t>
            </a:r>
            <a:r>
              <a:rPr b="0" i="0" lang="en-US" sz="1960" u="sng" cap="none" strike="noStrike">
                <a:solidFill>
                  <a:schemeClr val="hlink"/>
                </a:solidFill>
                <a:latin typeface="Calibri"/>
                <a:ea typeface="Calibri"/>
                <a:cs typeface="Calibri"/>
                <a:sym typeface="Calibri"/>
                <a:hlinkClick r:id="rId5"/>
              </a:rPr>
              <a:t>www.povertylaw.org</a:t>
            </a:r>
            <a:r>
              <a:rPr b="0" i="0" lang="en-US" sz="1960" u="none" cap="none" strike="noStrike">
                <a:solidFill>
                  <a:schemeClr val="dk1"/>
                </a:solidFill>
                <a:latin typeface="Calibri"/>
                <a:ea typeface="Calibri"/>
                <a:cs typeface="Calibri"/>
                <a:sym typeface="Calibri"/>
              </a:rPr>
              <a:t> </a:t>
            </a:r>
            <a:endParaRPr/>
          </a:p>
          <a:p>
            <a:pPr indent="-228593" lvl="0" marL="228593" marR="0" rtl="0" algn="l">
              <a:lnSpc>
                <a:spcPct val="70000"/>
              </a:lnSpc>
              <a:spcBef>
                <a:spcPts val="1000"/>
              </a:spcBef>
              <a:spcAft>
                <a:spcPts val="0"/>
              </a:spcAft>
              <a:buClr>
                <a:schemeClr val="dk1"/>
              </a:buClr>
              <a:buSzPts val="1960"/>
              <a:buFont typeface="Arial"/>
              <a:buChar char="•"/>
            </a:pPr>
            <a:r>
              <a:rPr b="0" i="0" lang="en-US" sz="1960" u="none" cap="none" strike="noStrike">
                <a:solidFill>
                  <a:schemeClr val="dk1"/>
                </a:solidFill>
                <a:latin typeface="Calibri"/>
                <a:ea typeface="Calibri"/>
                <a:cs typeface="Calibri"/>
                <a:sym typeface="Calibri"/>
              </a:rPr>
              <a:t>Contact at </a:t>
            </a:r>
            <a:r>
              <a:rPr b="0" i="0" lang="en-US" sz="1960" u="sng" cap="none" strike="noStrike">
                <a:solidFill>
                  <a:schemeClr val="hlink"/>
                </a:solidFill>
                <a:latin typeface="Calibri"/>
                <a:ea typeface="Calibri"/>
                <a:cs typeface="Calibri"/>
                <a:sym typeface="Calibri"/>
                <a:hlinkClick r:id="rId6"/>
              </a:rPr>
              <a:t>info@povertylaw.org</a:t>
            </a:r>
            <a:r>
              <a:rPr b="0" i="0" lang="en-US" sz="1960" u="none" cap="none" strike="noStrike">
                <a:solidFill>
                  <a:schemeClr val="dk1"/>
                </a:solidFill>
                <a:latin typeface="Calibri"/>
                <a:ea typeface="Calibri"/>
                <a:cs typeface="Calibri"/>
                <a:sym typeface="Calibri"/>
              </a:rPr>
              <a:t> or (312) 263-3830</a:t>
            </a:r>
            <a:endParaRPr/>
          </a:p>
          <a:p>
            <a:pPr indent="0" lvl="0" marL="0" marR="0" rtl="0" algn="l">
              <a:lnSpc>
                <a:spcPct val="70000"/>
              </a:lnSpc>
              <a:spcBef>
                <a:spcPts val="1000"/>
              </a:spcBef>
              <a:spcAft>
                <a:spcPts val="0"/>
              </a:spcAft>
              <a:buNone/>
            </a:pPr>
            <a:r>
              <a:rPr b="1" i="0" lang="en-US" sz="1960" u="none" cap="none" strike="noStrike">
                <a:solidFill>
                  <a:schemeClr val="dk1"/>
                </a:solidFill>
                <a:latin typeface="Calibri"/>
                <a:ea typeface="Calibri"/>
                <a:cs typeface="Calibri"/>
                <a:sym typeface="Calibri"/>
              </a:rPr>
              <a:t>Vera Institute | </a:t>
            </a:r>
            <a:r>
              <a:rPr b="0" i="0" lang="en-US" sz="1960" u="sng" cap="none" strike="noStrike">
                <a:solidFill>
                  <a:schemeClr val="hlink"/>
                </a:solidFill>
                <a:latin typeface="Calibri"/>
                <a:ea typeface="Calibri"/>
                <a:cs typeface="Calibri"/>
                <a:sym typeface="Calibri"/>
                <a:hlinkClick r:id="rId7"/>
              </a:rPr>
              <a:t>www.vera.org</a:t>
            </a:r>
            <a:r>
              <a:rPr b="0" i="0" lang="en-US" sz="1960" u="none" cap="none" strike="noStrike">
                <a:solidFill>
                  <a:schemeClr val="dk1"/>
                </a:solidFill>
                <a:latin typeface="Calibri"/>
                <a:ea typeface="Calibri"/>
                <a:cs typeface="Calibri"/>
                <a:sym typeface="Calibri"/>
              </a:rPr>
              <a:t> </a:t>
            </a:r>
            <a:endParaRPr/>
          </a:p>
          <a:p>
            <a:pPr indent="-228594" lvl="0" marL="228594" marR="0" rtl="0" algn="l">
              <a:lnSpc>
                <a:spcPct val="70000"/>
              </a:lnSpc>
              <a:spcBef>
                <a:spcPts val="1000"/>
              </a:spcBef>
              <a:spcAft>
                <a:spcPts val="0"/>
              </a:spcAft>
              <a:buClr>
                <a:schemeClr val="dk1"/>
              </a:buClr>
              <a:buSzPts val="1960"/>
              <a:buFont typeface="Arial"/>
              <a:buChar char="•"/>
            </a:pPr>
            <a:r>
              <a:rPr b="0" i="0" lang="en-US" sz="1960" u="none" cap="none" strike="noStrike">
                <a:solidFill>
                  <a:schemeClr val="dk1"/>
                </a:solidFill>
                <a:latin typeface="Calibri"/>
                <a:ea typeface="Calibri"/>
                <a:cs typeface="Calibri"/>
                <a:sym typeface="Calibri"/>
              </a:rPr>
              <a:t>Contact at </a:t>
            </a:r>
            <a:r>
              <a:rPr b="0" i="0" lang="en-US" sz="1960" u="sng" cap="none" strike="noStrike">
                <a:solidFill>
                  <a:schemeClr val="hlink"/>
                </a:solidFill>
                <a:latin typeface="Calibri"/>
                <a:ea typeface="Calibri"/>
                <a:cs typeface="Calibri"/>
                <a:sym typeface="Calibri"/>
                <a:hlinkClick r:id="rId8"/>
              </a:rPr>
              <a:t>contactvera@vera.org</a:t>
            </a:r>
            <a:r>
              <a:rPr b="0" i="0" lang="en-US" sz="1960" u="none" cap="none" strike="noStrike">
                <a:solidFill>
                  <a:schemeClr val="dk1"/>
                </a:solidFill>
                <a:latin typeface="Calibri"/>
                <a:ea typeface="Calibri"/>
                <a:cs typeface="Calibri"/>
                <a:sym typeface="Calibri"/>
              </a:rPr>
              <a:t> or (212) 334-1300</a:t>
            </a:r>
            <a:endParaRPr/>
          </a:p>
          <a:p>
            <a:pPr indent="0" lvl="0" marL="0" marR="0" rtl="0" algn="l">
              <a:lnSpc>
                <a:spcPct val="70000"/>
              </a:lnSpc>
              <a:spcBef>
                <a:spcPts val="1000"/>
              </a:spcBef>
              <a:spcAft>
                <a:spcPts val="0"/>
              </a:spcAft>
              <a:buClr>
                <a:schemeClr val="dk1"/>
              </a:buClr>
              <a:buSzPts val="1960"/>
              <a:buFont typeface="Arial"/>
              <a:buNone/>
            </a:pPr>
            <a:r>
              <a:rPr b="1" i="0" lang="en-US" sz="1960" u="none" cap="none" strike="noStrike">
                <a:solidFill>
                  <a:schemeClr val="dk1"/>
                </a:solidFill>
                <a:latin typeface="Calibri"/>
                <a:ea typeface="Calibri"/>
                <a:cs typeface="Calibri"/>
                <a:sym typeface="Calibri"/>
              </a:rPr>
              <a:t>National Housing Law Project |</a:t>
            </a:r>
            <a:r>
              <a:rPr b="0" i="0" lang="en-US" sz="1960" u="none" cap="none" strike="noStrike">
                <a:solidFill>
                  <a:schemeClr val="dk1"/>
                </a:solidFill>
                <a:latin typeface="Calibri"/>
                <a:ea typeface="Calibri"/>
                <a:cs typeface="Calibri"/>
                <a:sym typeface="Calibri"/>
              </a:rPr>
              <a:t> </a:t>
            </a:r>
            <a:r>
              <a:rPr b="0" i="0" lang="en-US" sz="1960" u="sng" cap="none" strike="noStrike">
                <a:solidFill>
                  <a:schemeClr val="hlink"/>
                </a:solidFill>
                <a:latin typeface="Calibri"/>
                <a:ea typeface="Calibri"/>
                <a:cs typeface="Calibri"/>
                <a:sym typeface="Calibri"/>
                <a:hlinkClick r:id="rId9"/>
              </a:rPr>
              <a:t>www.nhlp.org</a:t>
            </a:r>
            <a:r>
              <a:rPr b="0" i="0" lang="en-US" sz="1960" u="none" cap="none" strike="noStrike">
                <a:solidFill>
                  <a:schemeClr val="dk1"/>
                </a:solidFill>
                <a:latin typeface="Calibri"/>
                <a:ea typeface="Calibri"/>
                <a:cs typeface="Calibri"/>
                <a:sym typeface="Calibri"/>
              </a:rPr>
              <a:t> </a:t>
            </a:r>
            <a:endParaRPr/>
          </a:p>
          <a:p>
            <a:pPr indent="-228594" lvl="0" marL="228594" marR="0" rtl="0" algn="l">
              <a:lnSpc>
                <a:spcPct val="70000"/>
              </a:lnSpc>
              <a:spcBef>
                <a:spcPts val="1000"/>
              </a:spcBef>
              <a:spcAft>
                <a:spcPts val="0"/>
              </a:spcAft>
              <a:buClr>
                <a:schemeClr val="dk1"/>
              </a:buClr>
              <a:buSzPts val="1960"/>
              <a:buFont typeface="Arial"/>
              <a:buChar char="•"/>
            </a:pPr>
            <a:r>
              <a:rPr b="0" i="0" lang="en-US" sz="1960" u="none" cap="none" strike="noStrike">
                <a:solidFill>
                  <a:schemeClr val="dk1"/>
                </a:solidFill>
                <a:latin typeface="Calibri"/>
                <a:ea typeface="Calibri"/>
                <a:cs typeface="Calibri"/>
                <a:sym typeface="Calibri"/>
              </a:rPr>
              <a:t>Contact at (415) 546-7000</a:t>
            </a:r>
            <a:endParaRPr/>
          </a:p>
          <a:p>
            <a:pPr indent="0" lvl="0" marL="0" marR="0" rtl="0" algn="l">
              <a:lnSpc>
                <a:spcPct val="70000"/>
              </a:lnSpc>
              <a:spcBef>
                <a:spcPts val="1000"/>
              </a:spcBef>
              <a:spcAft>
                <a:spcPts val="0"/>
              </a:spcAft>
              <a:buClr>
                <a:schemeClr val="dk1"/>
              </a:buClr>
              <a:buSzPts val="1960"/>
              <a:buFont typeface="Arial"/>
              <a:buNone/>
            </a:pPr>
            <a:r>
              <a:t/>
            </a:r>
            <a:endParaRPr b="0" i="0" sz="1960" u="none" cap="none" strike="noStrike">
              <a:solidFill>
                <a:schemeClr val="dk1"/>
              </a:solidFill>
              <a:latin typeface="Calibri"/>
              <a:ea typeface="Calibri"/>
              <a:cs typeface="Calibri"/>
              <a:sym typeface="Calibri"/>
            </a:endParaRPr>
          </a:p>
        </p:txBody>
      </p:sp>
      <p:sp>
        <p:nvSpPr>
          <p:cNvPr id="413" name="Google Shape;413;p55"/>
          <p:cNvSpPr txBox="1"/>
          <p:nvPr/>
        </p:nvSpPr>
        <p:spPr>
          <a:xfrm>
            <a:off x="3530602" y="863600"/>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55"/>
          <p:cNvSpPr txBox="1"/>
          <p:nvPr/>
        </p:nvSpPr>
        <p:spPr>
          <a:xfrm>
            <a:off x="6562165" y="1446603"/>
            <a:ext cx="5217459" cy="53245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u="sng">
                <a:solidFill>
                  <a:schemeClr val="dk1"/>
                </a:solidFill>
                <a:latin typeface="Calibri"/>
                <a:ea typeface="Calibri"/>
                <a:cs typeface="Calibri"/>
                <a:sym typeface="Calibri"/>
              </a:rPr>
              <a:t>Litigation Resources</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Legal Aid | </a:t>
            </a:r>
            <a:r>
              <a:rPr lang="en-US" sz="2000">
                <a:solidFill>
                  <a:schemeClr val="dk1"/>
                </a:solidFill>
                <a:latin typeface="Calibri"/>
                <a:ea typeface="Calibri"/>
                <a:cs typeface="Calibri"/>
                <a:sym typeface="Calibri"/>
              </a:rPr>
              <a:t>Find an office near you at </a:t>
            </a:r>
            <a:r>
              <a:rPr lang="en-US" sz="2000" u="sng">
                <a:solidFill>
                  <a:schemeClr val="hlink"/>
                </a:solidFill>
                <a:latin typeface="Calibri"/>
                <a:ea typeface="Calibri"/>
                <a:cs typeface="Calibri"/>
                <a:sym typeface="Calibri"/>
                <a:hlinkClick r:id="rId10"/>
              </a:rPr>
              <a:t>www.lsc.gov/what-legal-aid/find-legal-aid</a:t>
            </a:r>
            <a:r>
              <a:rPr lang="en-US" sz="20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Relman, Dane &amp; Colfax | </a:t>
            </a:r>
            <a:r>
              <a:rPr lang="en-US" sz="2000" u="sng">
                <a:solidFill>
                  <a:schemeClr val="hlink"/>
                </a:solidFill>
                <a:latin typeface="Calibri"/>
                <a:ea typeface="Calibri"/>
                <a:cs typeface="Calibri"/>
                <a:sym typeface="Calibri"/>
                <a:hlinkClick r:id="rId11"/>
              </a:rPr>
              <a:t>www.relmanlaw.com</a:t>
            </a:r>
            <a:r>
              <a:rPr lang="en-US" sz="2000">
                <a:solidFill>
                  <a:schemeClr val="dk1"/>
                </a:solidFill>
                <a:latin typeface="Calibri"/>
                <a:ea typeface="Calibri"/>
                <a:cs typeface="Calibri"/>
                <a:sym typeface="Calibri"/>
              </a:rPr>
              <a:t> </a:t>
            </a:r>
            <a:endParaRPr/>
          </a:p>
          <a:p>
            <a:pPr indent="-285744" lvl="0" marL="285744"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Contact at </a:t>
            </a:r>
            <a:r>
              <a:rPr lang="en-US" sz="2000" u="sng">
                <a:solidFill>
                  <a:schemeClr val="hlink"/>
                </a:solidFill>
                <a:latin typeface="Calibri"/>
                <a:ea typeface="Calibri"/>
                <a:cs typeface="Calibri"/>
                <a:sym typeface="Calibri"/>
                <a:hlinkClick r:id="rId12"/>
              </a:rPr>
              <a:t>info@relmanlaw.com</a:t>
            </a:r>
            <a:r>
              <a:rPr lang="en-US" sz="2000">
                <a:solidFill>
                  <a:schemeClr val="dk1"/>
                </a:solidFill>
                <a:latin typeface="Calibri"/>
                <a:ea typeface="Calibri"/>
                <a:cs typeface="Calibri"/>
                <a:sym typeface="Calibri"/>
              </a:rPr>
              <a:t> or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(202) 728-1888</a:t>
            </a:r>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ACLU | </a:t>
            </a:r>
            <a:r>
              <a:rPr lang="en-US" sz="2000">
                <a:solidFill>
                  <a:schemeClr val="dk1"/>
                </a:solidFill>
                <a:latin typeface="Calibri"/>
                <a:ea typeface="Calibri"/>
                <a:cs typeface="Calibri"/>
                <a:sym typeface="Calibri"/>
              </a:rPr>
              <a:t>Find an office near you at </a:t>
            </a:r>
            <a:r>
              <a:rPr lang="en-US" sz="2000" u="sng">
                <a:solidFill>
                  <a:schemeClr val="hlink"/>
                </a:solidFill>
                <a:latin typeface="Calibri"/>
                <a:ea typeface="Calibri"/>
                <a:cs typeface="Calibri"/>
                <a:sym typeface="Calibri"/>
                <a:hlinkClick r:id="rId13"/>
              </a:rPr>
              <a:t>www.aclu.org</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NAACP Legal Defense Fund | </a:t>
            </a:r>
            <a:r>
              <a:rPr lang="en-US" sz="2000" u="sng">
                <a:solidFill>
                  <a:schemeClr val="hlink"/>
                </a:solidFill>
                <a:latin typeface="Calibri"/>
                <a:ea typeface="Calibri"/>
                <a:cs typeface="Calibri"/>
                <a:sym typeface="Calibri"/>
                <a:hlinkClick r:id="rId14"/>
              </a:rPr>
              <a:t>www.naacpldf.org</a:t>
            </a:r>
            <a:r>
              <a:rPr lang="en-US" sz="2000">
                <a:solidFill>
                  <a:schemeClr val="dk1"/>
                </a:solidFill>
                <a:latin typeface="Calibri"/>
                <a:ea typeface="Calibri"/>
                <a:cs typeface="Calibri"/>
                <a:sym typeface="Calibri"/>
              </a:rPr>
              <a:t> </a:t>
            </a:r>
            <a:endParaRPr/>
          </a:p>
          <a:p>
            <a:pPr indent="-285743" lvl="0" marL="285743"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Contact at (212) 965-2200</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American Bar Association | </a:t>
            </a:r>
            <a:r>
              <a:rPr lang="en-US" sz="2000">
                <a:solidFill>
                  <a:schemeClr val="dk1"/>
                </a:solidFill>
                <a:latin typeface="Calibri"/>
                <a:ea typeface="Calibri"/>
                <a:cs typeface="Calibri"/>
                <a:sym typeface="Calibri"/>
              </a:rPr>
              <a:t>Find free legal help at </a:t>
            </a:r>
            <a:r>
              <a:rPr lang="en-US" sz="2000" u="sng">
                <a:solidFill>
                  <a:schemeClr val="hlink"/>
                </a:solidFill>
                <a:latin typeface="Calibri"/>
                <a:ea typeface="Calibri"/>
                <a:cs typeface="Calibri"/>
                <a:sym typeface="Calibri"/>
                <a:hlinkClick r:id="rId15"/>
              </a:rPr>
              <a:t>www.findlegalhelp.org</a:t>
            </a:r>
            <a:r>
              <a:rPr lang="en-US" sz="20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6C013"/>
        </a:solidFill>
      </p:bgPr>
    </p:bg>
    <p:spTree>
      <p:nvGrpSpPr>
        <p:cNvPr id="418" name="Shape 418"/>
        <p:cNvGrpSpPr/>
        <p:nvPr/>
      </p:nvGrpSpPr>
      <p:grpSpPr>
        <a:xfrm>
          <a:off x="0" y="0"/>
          <a:ext cx="0" cy="0"/>
          <a:chOff x="0" y="0"/>
          <a:chExt cx="0" cy="0"/>
        </a:xfrm>
      </p:grpSpPr>
      <p:sp>
        <p:nvSpPr>
          <p:cNvPr id="419" name="Google Shape;419;p56"/>
          <p:cNvSpPr txBox="1"/>
          <p:nvPr>
            <p:ph type="title"/>
          </p:nvPr>
        </p:nvSpPr>
        <p:spPr>
          <a:xfrm>
            <a:off x="838200" y="365127"/>
            <a:ext cx="10515600" cy="1325563"/>
          </a:xfrm>
          <a:prstGeom prst="rect">
            <a:avLst/>
          </a:prstGeom>
          <a:solidFill>
            <a:srgbClr val="E6C013"/>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Helvetica Neue"/>
              <a:buNone/>
            </a:pPr>
            <a:r>
              <a:rPr b="1" i="0" lang="en-US" sz="4000" u="none" cap="none" strike="noStrike">
                <a:solidFill>
                  <a:schemeClr val="lt1"/>
                </a:solidFill>
                <a:latin typeface="Helvetica Neue"/>
                <a:ea typeface="Helvetica Neue"/>
                <a:cs typeface="Helvetica Neue"/>
                <a:sym typeface="Helvetica Neue"/>
              </a:rPr>
              <a:t>CHECKLIST</a:t>
            </a:r>
            <a:endParaRPr/>
          </a:p>
        </p:txBody>
      </p:sp>
      <p:sp>
        <p:nvSpPr>
          <p:cNvPr id="420" name="Google Shape;420;p56"/>
          <p:cNvSpPr txBox="1"/>
          <p:nvPr>
            <p:ph idx="1" type="body"/>
          </p:nvPr>
        </p:nvSpPr>
        <p:spPr>
          <a:xfrm>
            <a:off x="838200" y="1825625"/>
            <a:ext cx="5181600" cy="43513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160"/>
              <a:buFont typeface="Arial"/>
              <a:buNone/>
            </a:pPr>
            <a:r>
              <a:t/>
            </a:r>
            <a:endParaRPr b="0" i="0" sz="3200" u="none" cap="none" strike="noStrike">
              <a:solidFill>
                <a:schemeClr val="lt1"/>
              </a:solidFill>
              <a:latin typeface="Helvetica Neue"/>
              <a:ea typeface="Helvetica Neue"/>
              <a:cs typeface="Helvetica Neue"/>
              <a:sym typeface="Helvetica Neue"/>
            </a:endParaRPr>
          </a:p>
          <a:p>
            <a:pPr indent="-307326" lvl="0" marL="571486" marR="0" rtl="0" algn="l">
              <a:lnSpc>
                <a:spcPct val="90000"/>
              </a:lnSpc>
              <a:spcBef>
                <a:spcPts val="1000"/>
              </a:spcBef>
              <a:spcAft>
                <a:spcPts val="0"/>
              </a:spcAft>
              <a:buClr>
                <a:schemeClr val="lt1"/>
              </a:buClr>
              <a:buSzPts val="4160"/>
              <a:buFont typeface="Noto Sans Symbols"/>
              <a:buNone/>
            </a:pPr>
            <a:r>
              <a:t/>
            </a:r>
            <a:endParaRPr b="0" i="0" sz="3200" u="none" cap="none" strike="noStrike">
              <a:solidFill>
                <a:schemeClr val="lt1"/>
              </a:solidFill>
              <a:latin typeface="Helvetica Neue"/>
              <a:ea typeface="Helvetica Neue"/>
              <a:cs typeface="Helvetica Neue"/>
              <a:sym typeface="Helvetica Neue"/>
            </a:endParaRPr>
          </a:p>
        </p:txBody>
      </p:sp>
      <p:sp>
        <p:nvSpPr>
          <p:cNvPr id="421" name="Google Shape;421;p56"/>
          <p:cNvSpPr txBox="1"/>
          <p:nvPr>
            <p:ph idx="2" type="body"/>
          </p:nvPr>
        </p:nvSpPr>
        <p:spPr>
          <a:xfrm>
            <a:off x="381000" y="1491918"/>
            <a:ext cx="5334000" cy="5117431"/>
          </a:xfrm>
          <a:prstGeom prst="rect">
            <a:avLst/>
          </a:prstGeom>
          <a:noFill/>
          <a:ln>
            <a:noFill/>
          </a:ln>
        </p:spPr>
        <p:txBody>
          <a:bodyPr anchorCtr="0" anchor="t" bIns="45700" lIns="91425" spcFirstLastPara="1" rIns="91425" wrap="square" tIns="45700">
            <a:noAutofit/>
          </a:bodyPr>
          <a:lstStyle/>
          <a:p>
            <a:pPr indent="-571486" lvl="0" marL="571486" marR="0" rtl="0" algn="l">
              <a:lnSpc>
                <a:spcPct val="90000"/>
              </a:lnSpc>
              <a:spcBef>
                <a:spcPts val="0"/>
              </a:spcBef>
              <a:spcAft>
                <a:spcPts val="0"/>
              </a:spcAft>
              <a:buClr>
                <a:schemeClr val="lt1"/>
              </a:buClr>
              <a:buSzPts val="3380"/>
              <a:buFont typeface="Noto Sans Symbols"/>
              <a:buChar char="➢"/>
            </a:pPr>
            <a:r>
              <a:rPr b="1" i="0" lang="en-US" sz="2600" u="none" cap="none" strike="noStrike">
                <a:solidFill>
                  <a:schemeClr val="lt1"/>
                </a:solidFill>
                <a:latin typeface="Helvetica Neue"/>
                <a:ea typeface="Helvetica Neue"/>
                <a:cs typeface="Helvetica Neue"/>
                <a:sym typeface="Helvetica Neue"/>
              </a:rPr>
              <a:t>Know &amp; Share!</a:t>
            </a:r>
            <a:endParaRPr/>
          </a:p>
          <a:p>
            <a:pPr indent="-571486" lvl="0" marL="571486" marR="0" rtl="0" algn="l">
              <a:lnSpc>
                <a:spcPct val="90000"/>
              </a:lnSpc>
              <a:spcBef>
                <a:spcPts val="1000"/>
              </a:spcBef>
              <a:spcAft>
                <a:spcPts val="0"/>
              </a:spcAft>
              <a:buClr>
                <a:schemeClr val="lt1"/>
              </a:buClr>
              <a:buSzPts val="3380"/>
              <a:buFont typeface="Noto Sans Symbols"/>
              <a:buChar char="➢"/>
            </a:pPr>
            <a:r>
              <a:rPr b="1" i="0" lang="en-US" sz="2600" u="none" cap="none" strike="noStrike">
                <a:solidFill>
                  <a:schemeClr val="lt1"/>
                </a:solidFill>
                <a:latin typeface="Helvetica Neue"/>
                <a:ea typeface="Helvetica Neue"/>
                <a:cs typeface="Helvetica Neue"/>
                <a:sym typeface="Helvetica Neue"/>
              </a:rPr>
              <a:t>Download the Toolkit &amp; review its Step-by-Step Guide</a:t>
            </a:r>
            <a:endParaRPr b="0" i="0" sz="2600" u="none" cap="none" strike="noStrike">
              <a:solidFill>
                <a:schemeClr val="lt1"/>
              </a:solidFill>
              <a:latin typeface="Helvetica Neue"/>
              <a:ea typeface="Helvetica Neue"/>
              <a:cs typeface="Helvetica Neue"/>
              <a:sym typeface="Helvetica Neue"/>
            </a:endParaRPr>
          </a:p>
          <a:p>
            <a:pPr indent="-571486" lvl="0" marL="571486" marR="0" rtl="0" algn="l">
              <a:lnSpc>
                <a:spcPct val="90000"/>
              </a:lnSpc>
              <a:spcBef>
                <a:spcPts val="1000"/>
              </a:spcBef>
              <a:spcAft>
                <a:spcPts val="0"/>
              </a:spcAft>
              <a:buClr>
                <a:schemeClr val="lt1"/>
              </a:buClr>
              <a:buSzPts val="3380"/>
              <a:buFont typeface="Noto Sans Symbols"/>
              <a:buChar char="➢"/>
            </a:pPr>
            <a:r>
              <a:rPr b="1" i="0" lang="en-US" sz="2600" u="none" cap="none" strike="noStrike">
                <a:solidFill>
                  <a:schemeClr val="lt1"/>
                </a:solidFill>
                <a:latin typeface="Helvetica Neue"/>
                <a:ea typeface="Helvetica Neue"/>
                <a:cs typeface="Helvetica Neue"/>
                <a:sym typeface="Helvetica Neue"/>
              </a:rPr>
              <a:t>Watch the Fair Chance Housing video trainings online </a:t>
            </a:r>
            <a:r>
              <a:rPr b="0" i="0" lang="en-US" sz="2600" u="none" cap="none" strike="noStrike">
                <a:solidFill>
                  <a:schemeClr val="lt1"/>
                </a:solidFill>
                <a:latin typeface="Helvetica Neue"/>
                <a:ea typeface="Helvetica Neue"/>
                <a:cs typeface="Helvetica Neue"/>
                <a:sym typeface="Helvetica Neue"/>
              </a:rPr>
              <a:t>at </a:t>
            </a:r>
            <a:r>
              <a:rPr b="0" i="0" lang="en-US" sz="2600" u="sng" cap="none" strike="noStrike">
                <a:solidFill>
                  <a:schemeClr val="hlink"/>
                </a:solidFill>
                <a:latin typeface="Helvetica Neue"/>
                <a:ea typeface="Helvetica Neue"/>
                <a:cs typeface="Helvetica Neue"/>
                <a:sym typeface="Helvetica Neue"/>
                <a:hlinkClick r:id="rId3"/>
              </a:rPr>
              <a:t>www.rootandrebound.org</a:t>
            </a:r>
            <a:endParaRPr b="0" i="0" sz="2600" u="none" cap="none" strike="noStrike">
              <a:solidFill>
                <a:schemeClr val="lt1"/>
              </a:solidFill>
              <a:latin typeface="Helvetica Neue"/>
              <a:ea typeface="Helvetica Neue"/>
              <a:cs typeface="Helvetica Neue"/>
              <a:sym typeface="Helvetica Neue"/>
            </a:endParaRPr>
          </a:p>
          <a:p>
            <a:pPr indent="-571486" lvl="0" marL="571486" marR="0" rtl="0" algn="l">
              <a:lnSpc>
                <a:spcPct val="90000"/>
              </a:lnSpc>
              <a:spcBef>
                <a:spcPts val="1000"/>
              </a:spcBef>
              <a:spcAft>
                <a:spcPts val="0"/>
              </a:spcAft>
              <a:buClr>
                <a:schemeClr val="lt1"/>
              </a:buClr>
              <a:buSzPts val="3380"/>
              <a:buFont typeface="Noto Sans Symbols"/>
              <a:buChar char="➢"/>
            </a:pPr>
            <a:r>
              <a:rPr b="0" i="0" lang="en-US" sz="2600" u="none" cap="none" strike="noStrike">
                <a:solidFill>
                  <a:schemeClr val="lt1"/>
                </a:solidFill>
                <a:latin typeface="Helvetica Neue"/>
                <a:ea typeface="Helvetica Neue"/>
                <a:cs typeface="Helvetica Neue"/>
                <a:sym typeface="Helvetica Neue"/>
              </a:rPr>
              <a:t>Find out if the housing you’re applying for is </a:t>
            </a:r>
            <a:r>
              <a:rPr b="1" i="0" lang="en-US" sz="2600" u="none" cap="none" strike="noStrike">
                <a:solidFill>
                  <a:schemeClr val="lt1"/>
                </a:solidFill>
                <a:latin typeface="Helvetica Neue"/>
                <a:ea typeface="Helvetica Neue"/>
                <a:cs typeface="Helvetica Neue"/>
                <a:sym typeface="Helvetica Neue"/>
              </a:rPr>
              <a:t>private</a:t>
            </a:r>
            <a:r>
              <a:rPr b="0" i="0" lang="en-US" sz="2600" u="none" cap="none" strike="noStrike">
                <a:solidFill>
                  <a:schemeClr val="lt1"/>
                </a:solidFill>
                <a:latin typeface="Helvetica Neue"/>
                <a:ea typeface="Helvetica Neue"/>
                <a:cs typeface="Helvetica Neue"/>
                <a:sym typeface="Helvetica Neue"/>
              </a:rPr>
              <a:t> or </a:t>
            </a:r>
            <a:r>
              <a:rPr b="1" i="0" lang="en-US" sz="2600" u="none" cap="none" strike="noStrike">
                <a:solidFill>
                  <a:schemeClr val="lt1"/>
                </a:solidFill>
                <a:latin typeface="Helvetica Neue"/>
                <a:ea typeface="Helvetica Neue"/>
                <a:cs typeface="Helvetica Neue"/>
                <a:sym typeface="Helvetica Neue"/>
              </a:rPr>
              <a:t>public/federally assisted</a:t>
            </a:r>
            <a:endParaRPr b="0" i="0" sz="2600" u="none" cap="none" strike="noStrike">
              <a:solidFill>
                <a:schemeClr val="lt1"/>
              </a:solidFill>
              <a:latin typeface="Helvetica Neue"/>
              <a:ea typeface="Helvetica Neue"/>
              <a:cs typeface="Helvetica Neue"/>
              <a:sym typeface="Helvetica Neue"/>
            </a:endParaRPr>
          </a:p>
          <a:p>
            <a:pPr indent="-356856" lvl="0" marL="571486" marR="0" rtl="0" algn="l">
              <a:lnSpc>
                <a:spcPct val="90000"/>
              </a:lnSpc>
              <a:spcBef>
                <a:spcPts val="1000"/>
              </a:spcBef>
              <a:spcAft>
                <a:spcPts val="0"/>
              </a:spcAft>
              <a:buClr>
                <a:schemeClr val="lt1"/>
              </a:buClr>
              <a:buSzPts val="3380"/>
              <a:buFont typeface="Noto Sans Symbols"/>
              <a:buNone/>
            </a:pPr>
            <a:r>
              <a:t/>
            </a:r>
            <a:endParaRPr b="0" i="0" sz="2600" u="none" cap="none" strike="noStrike">
              <a:solidFill>
                <a:schemeClr val="lt1"/>
              </a:solidFill>
              <a:latin typeface="Helvetica Neue"/>
              <a:ea typeface="Helvetica Neue"/>
              <a:cs typeface="Helvetica Neue"/>
              <a:sym typeface="Helvetica Neue"/>
            </a:endParaRPr>
          </a:p>
          <a:p>
            <a:pPr indent="0" lvl="0" marL="0" marR="0" rtl="0" algn="l">
              <a:lnSpc>
                <a:spcPct val="90000"/>
              </a:lnSpc>
              <a:spcBef>
                <a:spcPts val="100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
        <p:nvSpPr>
          <p:cNvPr id="422" name="Google Shape;422;p56"/>
          <p:cNvSpPr txBox="1"/>
          <p:nvPr/>
        </p:nvSpPr>
        <p:spPr>
          <a:xfrm>
            <a:off x="6172200" y="1491918"/>
            <a:ext cx="5638800" cy="5117431"/>
          </a:xfrm>
          <a:prstGeom prst="rect">
            <a:avLst/>
          </a:prstGeom>
          <a:noFill/>
          <a:ln>
            <a:noFill/>
          </a:ln>
        </p:spPr>
        <p:txBody>
          <a:bodyPr anchorCtr="0" anchor="t" bIns="45700" lIns="91425" spcFirstLastPara="1" rIns="91425" wrap="square" tIns="45700">
            <a:noAutofit/>
          </a:bodyPr>
          <a:lstStyle/>
          <a:p>
            <a:pPr indent="-571486" lvl="0" marL="571486" marR="0" rtl="0" algn="l">
              <a:lnSpc>
                <a:spcPct val="90000"/>
              </a:lnSpc>
              <a:spcBef>
                <a:spcPts val="0"/>
              </a:spcBef>
              <a:spcAft>
                <a:spcPts val="0"/>
              </a:spcAft>
              <a:buClr>
                <a:schemeClr val="lt1"/>
              </a:buClr>
              <a:buSzPts val="3380"/>
              <a:buFont typeface="Noto Sans Symbols"/>
              <a:buChar char="➢"/>
            </a:pPr>
            <a:r>
              <a:rPr lang="en-US" sz="2600">
                <a:solidFill>
                  <a:schemeClr val="lt1"/>
                </a:solidFill>
                <a:latin typeface="Helvetica Neue"/>
                <a:ea typeface="Helvetica Neue"/>
                <a:cs typeface="Helvetica Neue"/>
                <a:sym typeface="Helvetica Neue"/>
              </a:rPr>
              <a:t>If applying for federally assisted housing - </a:t>
            </a:r>
            <a:r>
              <a:rPr b="1" lang="en-US" sz="2600">
                <a:solidFill>
                  <a:schemeClr val="lt1"/>
                </a:solidFill>
                <a:latin typeface="Helvetica Neue"/>
                <a:ea typeface="Helvetica Neue"/>
                <a:cs typeface="Helvetica Neue"/>
                <a:sym typeface="Helvetica Neue"/>
              </a:rPr>
              <a:t>request a copy of your local PHA’s eligibility policies</a:t>
            </a:r>
            <a:endParaRPr/>
          </a:p>
          <a:p>
            <a:pPr indent="-571486" lvl="0" marL="571486" marR="0" rtl="0" algn="l">
              <a:lnSpc>
                <a:spcPct val="90000"/>
              </a:lnSpc>
              <a:spcBef>
                <a:spcPts val="1800"/>
              </a:spcBef>
              <a:spcAft>
                <a:spcPts val="0"/>
              </a:spcAft>
              <a:buClr>
                <a:schemeClr val="lt1"/>
              </a:buClr>
              <a:buSzPts val="3380"/>
              <a:buFont typeface="Noto Sans Symbols"/>
              <a:buChar char="➢"/>
            </a:pPr>
            <a:r>
              <a:rPr lang="en-US" sz="2600">
                <a:solidFill>
                  <a:schemeClr val="lt1"/>
                </a:solidFill>
                <a:latin typeface="Helvetica Neue"/>
                <a:ea typeface="Helvetica Neue"/>
                <a:cs typeface="Helvetica Neue"/>
                <a:sym typeface="Helvetica Neue"/>
              </a:rPr>
              <a:t>Gather </a:t>
            </a:r>
            <a:r>
              <a:rPr b="1" lang="en-US" sz="2600">
                <a:solidFill>
                  <a:schemeClr val="lt1"/>
                </a:solidFill>
                <a:latin typeface="Helvetica Neue"/>
                <a:ea typeface="Helvetica Neue"/>
                <a:cs typeface="Helvetica Neue"/>
                <a:sym typeface="Helvetica Neue"/>
              </a:rPr>
              <a:t>proof of mitigating evidence </a:t>
            </a:r>
            <a:r>
              <a:rPr lang="en-US" sz="2600">
                <a:solidFill>
                  <a:schemeClr val="lt1"/>
                </a:solidFill>
                <a:latin typeface="Helvetica Neue"/>
                <a:ea typeface="Helvetica Neue"/>
                <a:cs typeface="Helvetica Neue"/>
                <a:sym typeface="Helvetica Neue"/>
              </a:rPr>
              <a:t>&amp;/or </a:t>
            </a:r>
            <a:r>
              <a:rPr b="1" lang="en-US" sz="2600">
                <a:solidFill>
                  <a:schemeClr val="lt1"/>
                </a:solidFill>
                <a:latin typeface="Helvetica Neue"/>
                <a:ea typeface="Helvetica Neue"/>
                <a:cs typeface="Helvetica Neue"/>
                <a:sym typeface="Helvetica Neue"/>
              </a:rPr>
              <a:t>proof of rehabilitation</a:t>
            </a:r>
            <a:endParaRPr/>
          </a:p>
          <a:p>
            <a:pPr indent="-571486" lvl="0" marL="571486" marR="0" rtl="0" algn="l">
              <a:lnSpc>
                <a:spcPct val="90000"/>
              </a:lnSpc>
              <a:spcBef>
                <a:spcPts val="1800"/>
              </a:spcBef>
              <a:spcAft>
                <a:spcPts val="0"/>
              </a:spcAft>
              <a:buClr>
                <a:schemeClr val="lt1"/>
              </a:buClr>
              <a:buSzPts val="3380"/>
              <a:buFont typeface="Noto Sans Symbols"/>
              <a:buChar char="➢"/>
            </a:pPr>
            <a:r>
              <a:rPr lang="en-US" sz="2600">
                <a:solidFill>
                  <a:schemeClr val="lt1"/>
                </a:solidFill>
                <a:latin typeface="Helvetica Neue"/>
                <a:ea typeface="Helvetica Neue"/>
                <a:cs typeface="Helvetica Neue"/>
                <a:sym typeface="Helvetica Neue"/>
              </a:rPr>
              <a:t>If denied housing + a background check was done, </a:t>
            </a:r>
            <a:r>
              <a:rPr b="1" lang="en-US" sz="2600">
                <a:solidFill>
                  <a:schemeClr val="lt1"/>
                </a:solidFill>
                <a:latin typeface="Helvetica Neue"/>
                <a:ea typeface="Helvetica Neue"/>
                <a:cs typeface="Helvetica Neue"/>
                <a:sym typeface="Helvetica Neue"/>
              </a:rPr>
              <a:t>request a copy + review for errors</a:t>
            </a:r>
            <a:endParaRPr sz="2600">
              <a:solidFill>
                <a:schemeClr val="lt1"/>
              </a:solidFill>
              <a:latin typeface="Helvetica Neue"/>
              <a:ea typeface="Helvetica Neue"/>
              <a:cs typeface="Helvetica Neue"/>
              <a:sym typeface="Helvetica Neue"/>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6C013"/>
        </a:solidFill>
      </p:bgPr>
    </p:bg>
    <p:spTree>
      <p:nvGrpSpPr>
        <p:cNvPr id="426" name="Shape 426"/>
        <p:cNvGrpSpPr/>
        <p:nvPr/>
      </p:nvGrpSpPr>
      <p:grpSpPr>
        <a:xfrm>
          <a:off x="0" y="0"/>
          <a:ext cx="0" cy="0"/>
          <a:chOff x="0" y="0"/>
          <a:chExt cx="0" cy="0"/>
        </a:xfrm>
      </p:grpSpPr>
      <p:sp>
        <p:nvSpPr>
          <p:cNvPr id="427" name="Google Shape;427;p57"/>
          <p:cNvSpPr txBox="1"/>
          <p:nvPr>
            <p:ph type="ctrTitle"/>
          </p:nvPr>
        </p:nvSpPr>
        <p:spPr>
          <a:xfrm>
            <a:off x="437854" y="651132"/>
            <a:ext cx="11316293" cy="196092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5000"/>
              <a:buFont typeface="Helvetica Neue"/>
              <a:buNone/>
            </a:pPr>
            <a:r>
              <a:rPr b="1" i="0" lang="en-US" sz="5000" u="none" cap="none" strike="noStrike">
                <a:solidFill>
                  <a:schemeClr val="lt1"/>
                </a:solidFill>
                <a:latin typeface="Helvetica Neue"/>
                <a:ea typeface="Helvetica Neue"/>
                <a:cs typeface="Helvetica Neue"/>
                <a:sym typeface="Helvetica Neue"/>
              </a:rPr>
              <a:t>Because a criminal record should not be a life sentence</a:t>
            </a:r>
            <a:endParaRPr/>
          </a:p>
        </p:txBody>
      </p:sp>
      <p:pic>
        <p:nvPicPr>
          <p:cNvPr descr="Root &amp; Rebound" id="428" name="Google Shape;428;p57">
            <a:hlinkClick r:id="rId3"/>
          </p:cNvPr>
          <p:cNvPicPr preferRelativeResize="0"/>
          <p:nvPr/>
        </p:nvPicPr>
        <p:blipFill rotWithShape="1">
          <a:blip r:embed="rId4">
            <a:alphaModFix/>
          </a:blip>
          <a:srcRect b="0" l="0" r="0" t="0"/>
          <a:stretch/>
        </p:blipFill>
        <p:spPr>
          <a:xfrm>
            <a:off x="4403355" y="4817297"/>
            <a:ext cx="3420731" cy="1557848"/>
          </a:xfrm>
          <a:prstGeom prst="rect">
            <a:avLst/>
          </a:prstGeom>
          <a:noFill/>
          <a:ln>
            <a:noFill/>
          </a:ln>
        </p:spPr>
      </p:pic>
      <p:sp>
        <p:nvSpPr>
          <p:cNvPr id="429" name="Google Shape;429;p57"/>
          <p:cNvSpPr txBox="1"/>
          <p:nvPr>
            <p:ph idx="1" type="subTitle"/>
          </p:nvPr>
        </p:nvSpPr>
        <p:spPr>
          <a:xfrm>
            <a:off x="1523999" y="2612057"/>
            <a:ext cx="9144000" cy="205339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For more information</a:t>
            </a:r>
            <a:endParaRPr/>
          </a:p>
          <a:p>
            <a:pPr indent="0" lvl="0" marL="0" marR="0" rtl="0" algn="ctr">
              <a:lnSpc>
                <a:spcPct val="90000"/>
              </a:lnSpc>
              <a:spcBef>
                <a:spcPts val="100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Contact Root &amp; Rebound at</a:t>
            </a:r>
            <a:endParaRPr/>
          </a:p>
          <a:p>
            <a:pPr indent="0" lvl="0" marL="0" marR="0" rtl="0" algn="ctr">
              <a:lnSpc>
                <a:spcPct val="90000"/>
              </a:lnSpc>
              <a:spcBef>
                <a:spcPts val="1000"/>
              </a:spcBef>
              <a:spcAft>
                <a:spcPts val="0"/>
              </a:spcAft>
              <a:buClr>
                <a:schemeClr val="dk1"/>
              </a:buClr>
              <a:buSzPts val="2400"/>
              <a:buFont typeface="Arial"/>
              <a:buNone/>
            </a:pPr>
            <a:r>
              <a:rPr b="1" i="0" lang="en-US" sz="2400" u="sng" cap="none" strike="noStrike">
                <a:solidFill>
                  <a:schemeClr val="hlink"/>
                </a:solidFill>
                <a:latin typeface="Calibri"/>
                <a:ea typeface="Calibri"/>
                <a:cs typeface="Calibri"/>
                <a:sym typeface="Calibri"/>
                <a:hlinkClick r:id="rId5"/>
              </a:rPr>
              <a:t>info@rootandrebound.org</a:t>
            </a:r>
            <a:endParaRPr b="1" i="0" sz="2400" u="none" cap="none" strike="noStrike">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(510) 279-2662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0" name="Shape 120"/>
        <p:cNvGrpSpPr/>
        <p:nvPr/>
      </p:nvGrpSpPr>
      <p:grpSpPr>
        <a:xfrm>
          <a:off x="0" y="0"/>
          <a:ext cx="0" cy="0"/>
          <a:chOff x="0" y="0"/>
          <a:chExt cx="0" cy="0"/>
        </a:xfrm>
      </p:grpSpPr>
      <p:sp>
        <p:nvSpPr>
          <p:cNvPr id="121" name="Google Shape;121;p17"/>
          <p:cNvSpPr txBox="1"/>
          <p:nvPr>
            <p:ph type="ctrTitle"/>
          </p:nvPr>
        </p:nvSpPr>
        <p:spPr>
          <a:xfrm>
            <a:off x="863600" y="610913"/>
            <a:ext cx="10395300" cy="993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800"/>
              <a:buFont typeface="Helvetica Neue"/>
              <a:buNone/>
            </a:pPr>
            <a:r>
              <a:rPr b="1" i="0" lang="en-US" sz="4800" u="none" cap="none" strike="noStrike">
                <a:solidFill>
                  <a:schemeClr val="dk1"/>
                </a:solidFill>
                <a:latin typeface="Helvetica Neue"/>
                <a:ea typeface="Helvetica Neue"/>
                <a:cs typeface="Helvetica Neue"/>
                <a:sym typeface="Helvetica Neue"/>
              </a:rPr>
              <a:t>OVERVIEW</a:t>
            </a:r>
            <a:endParaRPr/>
          </a:p>
        </p:txBody>
      </p:sp>
      <p:sp>
        <p:nvSpPr>
          <p:cNvPr id="122" name="Google Shape;122;p17"/>
          <p:cNvSpPr txBox="1"/>
          <p:nvPr>
            <p:ph idx="1" type="subTitle"/>
          </p:nvPr>
        </p:nvSpPr>
        <p:spPr>
          <a:xfrm>
            <a:off x="330999" y="1693779"/>
            <a:ext cx="11460600" cy="4843500"/>
          </a:xfrm>
          <a:prstGeom prst="rect">
            <a:avLst/>
          </a:prstGeom>
          <a:noFill/>
          <a:ln>
            <a:noFill/>
          </a:ln>
        </p:spPr>
        <p:txBody>
          <a:bodyPr anchorCtr="0" anchor="ctr" bIns="45700" lIns="91425" spcFirstLastPara="1" rIns="91425" wrap="square" tIns="45700">
            <a:noAutofit/>
          </a:bodyPr>
          <a:lstStyle/>
          <a:p>
            <a:pPr indent="-571486" lvl="0" marL="571486" marR="0" rtl="0" algn="l">
              <a:lnSpc>
                <a:spcPct val="90000"/>
              </a:lnSpc>
              <a:spcBef>
                <a:spcPts val="0"/>
              </a:spcBef>
              <a:spcAft>
                <a:spcPts val="0"/>
              </a:spcAft>
              <a:buClr>
                <a:srgbClr val="16A2FD"/>
              </a:buClr>
              <a:buSzPts val="3600"/>
              <a:buFont typeface="Arial"/>
              <a:buChar char="•"/>
            </a:pPr>
            <a:r>
              <a:rPr b="1" i="0" lang="en-US" sz="3600" u="none" cap="none" strike="noStrike">
                <a:solidFill>
                  <a:srgbClr val="16A2FD"/>
                </a:solidFill>
                <a:latin typeface="Helvetica Neue"/>
                <a:ea typeface="Helvetica Neue"/>
                <a:cs typeface="Helvetica Neue"/>
                <a:sym typeface="Helvetica Neue"/>
              </a:rPr>
              <a:t>HOUSING TYPES</a:t>
            </a:r>
            <a:endParaRPr/>
          </a:p>
          <a:p>
            <a:pPr indent="0" lvl="0" marL="571486" marR="0" rtl="0" algn="l">
              <a:lnSpc>
                <a:spcPct val="90000"/>
              </a:lnSpc>
              <a:spcBef>
                <a:spcPts val="1000"/>
              </a:spcBef>
              <a:spcAft>
                <a:spcPts val="0"/>
              </a:spcAft>
              <a:buClr>
                <a:schemeClr val="dk1"/>
              </a:buClr>
              <a:buSzPts val="2000"/>
              <a:buFont typeface="Arial"/>
              <a:buNone/>
            </a:pPr>
            <a:r>
              <a:rPr b="1" i="0" lang="en-US" sz="2000" u="none" cap="none" strike="noStrike">
                <a:solidFill>
                  <a:schemeClr val="dk1"/>
                </a:solidFill>
                <a:latin typeface="Helvetica Neue"/>
                <a:ea typeface="Helvetica Neue"/>
                <a:cs typeface="Helvetica Neue"/>
                <a:sym typeface="Helvetica Neue"/>
              </a:rPr>
              <a:t>THE DIFFERENCE BETWEEN PRIVATE AND FEDERALLY ASSISTED HOUSING</a:t>
            </a:r>
            <a:endParaRPr/>
          </a:p>
          <a:p>
            <a:pPr indent="-571486" lvl="0" marL="571486" marR="0" rtl="0" algn="l">
              <a:lnSpc>
                <a:spcPct val="90000"/>
              </a:lnSpc>
              <a:spcBef>
                <a:spcPts val="1000"/>
              </a:spcBef>
              <a:spcAft>
                <a:spcPts val="0"/>
              </a:spcAft>
              <a:buClr>
                <a:srgbClr val="16A2FD"/>
              </a:buClr>
              <a:buSzPts val="3600"/>
              <a:buFont typeface="Arial"/>
              <a:buChar char="•"/>
            </a:pPr>
            <a:r>
              <a:rPr b="1" i="0" lang="en-US" sz="3600" u="none" cap="none" strike="noStrike">
                <a:solidFill>
                  <a:srgbClr val="16A2FD"/>
                </a:solidFill>
                <a:latin typeface="Helvetica Neue"/>
                <a:ea typeface="Helvetica Neue"/>
                <a:cs typeface="Helvetica Neue"/>
                <a:sym typeface="Helvetica Neue"/>
              </a:rPr>
              <a:t>FAIR HOUSING</a:t>
            </a:r>
            <a:endParaRPr/>
          </a:p>
          <a:p>
            <a:pPr indent="0" lvl="0" marL="571486" marR="0" rtl="0" algn="l">
              <a:lnSpc>
                <a:spcPct val="90000"/>
              </a:lnSpc>
              <a:spcBef>
                <a:spcPts val="1000"/>
              </a:spcBef>
              <a:spcAft>
                <a:spcPts val="0"/>
              </a:spcAft>
              <a:buClr>
                <a:schemeClr val="dk1"/>
              </a:buClr>
              <a:buSzPts val="2000"/>
              <a:buFont typeface="Arial"/>
              <a:buNone/>
            </a:pPr>
            <a:r>
              <a:rPr b="1" i="0" lang="en-US" sz="2000" u="none" cap="none" strike="noStrike">
                <a:solidFill>
                  <a:schemeClr val="dk1"/>
                </a:solidFill>
                <a:latin typeface="Helvetica Neue"/>
                <a:ea typeface="Helvetica Neue"/>
                <a:cs typeface="Helvetica Neue"/>
                <a:sym typeface="Helvetica Neue"/>
              </a:rPr>
              <a:t>FEDERAL FAIR HOUSING LAWS &amp; YOUR HOUSING RIGHTS</a:t>
            </a:r>
            <a:endParaRPr/>
          </a:p>
          <a:p>
            <a:pPr indent="-571486" lvl="0" marL="571486" marR="0" rtl="0" algn="l">
              <a:lnSpc>
                <a:spcPct val="90000"/>
              </a:lnSpc>
              <a:spcBef>
                <a:spcPts val="1000"/>
              </a:spcBef>
              <a:spcAft>
                <a:spcPts val="0"/>
              </a:spcAft>
              <a:buClr>
                <a:srgbClr val="16A2FD"/>
              </a:buClr>
              <a:buSzPts val="3600"/>
              <a:buFont typeface="Arial"/>
              <a:buChar char="•"/>
            </a:pPr>
            <a:r>
              <a:rPr b="1" i="0" lang="en-US" sz="3600" u="none" cap="none" strike="noStrike">
                <a:solidFill>
                  <a:srgbClr val="16A2FD"/>
                </a:solidFill>
                <a:latin typeface="Helvetica Neue"/>
                <a:ea typeface="Helvetica Neue"/>
                <a:cs typeface="Helvetica Neue"/>
                <a:sym typeface="Helvetica Neue"/>
              </a:rPr>
              <a:t>BACKGROUND CHECKS</a:t>
            </a:r>
            <a:endParaRPr/>
          </a:p>
          <a:p>
            <a:pPr indent="0" lvl="0" marL="0" marR="0" rtl="0" algn="l">
              <a:lnSpc>
                <a:spcPct val="90000"/>
              </a:lnSpc>
              <a:spcBef>
                <a:spcPts val="1000"/>
              </a:spcBef>
              <a:spcAft>
                <a:spcPts val="0"/>
              </a:spcAft>
              <a:buClr>
                <a:schemeClr val="dk1"/>
              </a:buClr>
              <a:buSzPts val="2000"/>
              <a:buFont typeface="Arial"/>
              <a:buNone/>
            </a:pPr>
            <a:r>
              <a:rPr b="1" i="0" lang="en-US" sz="2000" u="none" cap="none" strike="noStrike">
                <a:solidFill>
                  <a:schemeClr val="dk1"/>
                </a:solidFill>
                <a:latin typeface="Helvetica Neue"/>
                <a:ea typeface="Helvetica Neue"/>
                <a:cs typeface="Helvetica Neue"/>
                <a:sym typeface="Helvetica Neue"/>
              </a:rPr>
              <a:t>        CAN A LANDLORD ASK ABOUT YOUR CRIMINAL RECORD?</a:t>
            </a:r>
            <a:endParaRPr b="1" i="0" sz="3600" u="none" cap="none" strike="noStrike">
              <a:solidFill>
                <a:srgbClr val="16A2FD"/>
              </a:solidFill>
              <a:latin typeface="Helvetica Neue"/>
              <a:ea typeface="Helvetica Neue"/>
              <a:cs typeface="Helvetica Neue"/>
              <a:sym typeface="Helvetica Neue"/>
            </a:endParaRPr>
          </a:p>
          <a:p>
            <a:pPr indent="-571486" lvl="0" marL="571486" marR="0" rtl="0" algn="l">
              <a:lnSpc>
                <a:spcPct val="90000"/>
              </a:lnSpc>
              <a:spcBef>
                <a:spcPts val="1000"/>
              </a:spcBef>
              <a:spcAft>
                <a:spcPts val="0"/>
              </a:spcAft>
              <a:buClr>
                <a:srgbClr val="16A2FD"/>
              </a:buClr>
              <a:buSzPts val="3600"/>
              <a:buFont typeface="Arial"/>
              <a:buChar char="•"/>
            </a:pPr>
            <a:r>
              <a:rPr b="1" i="0" lang="en-US" sz="3600" u="none" cap="none" strike="noStrike">
                <a:solidFill>
                  <a:srgbClr val="16A2FD"/>
                </a:solidFill>
                <a:latin typeface="Helvetica Neue"/>
                <a:ea typeface="Helvetica Neue"/>
                <a:cs typeface="Helvetica Neue"/>
                <a:sym typeface="Helvetica Neue"/>
              </a:rPr>
              <a:t>CHALLENGING ILLEGAL DENIALS</a:t>
            </a:r>
            <a:endParaRPr/>
          </a:p>
          <a:p>
            <a:pPr indent="0" lvl="0" marL="571486" marR="0" rtl="0" algn="l">
              <a:lnSpc>
                <a:spcPct val="90000"/>
              </a:lnSpc>
              <a:spcBef>
                <a:spcPts val="1000"/>
              </a:spcBef>
              <a:spcAft>
                <a:spcPts val="0"/>
              </a:spcAft>
              <a:buClr>
                <a:schemeClr val="dk1"/>
              </a:buClr>
              <a:buSzPts val="2000"/>
              <a:buFont typeface="Arial"/>
              <a:buNone/>
            </a:pPr>
            <a:r>
              <a:rPr b="1" i="0" lang="en-US" sz="2000" u="none" cap="none" strike="noStrike">
                <a:solidFill>
                  <a:schemeClr val="dk1"/>
                </a:solidFill>
                <a:latin typeface="Helvetica Neue"/>
                <a:ea typeface="Helvetica Neue"/>
                <a:cs typeface="Helvetica Neue"/>
                <a:sym typeface="Helvetica Neue"/>
              </a:rPr>
              <a:t>WHAT TO DO IF YOU’RE ILLEGAL</a:t>
            </a:r>
            <a:r>
              <a:rPr b="1" lang="en-US" sz="2000">
                <a:latin typeface="Helvetica Neue"/>
                <a:ea typeface="Helvetica Neue"/>
                <a:cs typeface="Helvetica Neue"/>
                <a:sym typeface="Helvetica Neue"/>
              </a:rPr>
              <a:t>L</a:t>
            </a:r>
            <a:r>
              <a:rPr b="1" i="0" lang="en-US" sz="2000" u="none" cap="none" strike="noStrike">
                <a:solidFill>
                  <a:schemeClr val="dk1"/>
                </a:solidFill>
                <a:latin typeface="Helvetica Neue"/>
                <a:ea typeface="Helvetica Neue"/>
                <a:cs typeface="Helvetica Neue"/>
                <a:sym typeface="Helvetica Neue"/>
              </a:rPr>
              <a:t>Y DENIED HOUSING</a:t>
            </a:r>
            <a:endParaRPr/>
          </a:p>
        </p:txBody>
      </p:sp>
      <p:cxnSp>
        <p:nvCxnSpPr>
          <p:cNvPr id="123" name="Google Shape;123;p17"/>
          <p:cNvCxnSpPr/>
          <p:nvPr/>
        </p:nvCxnSpPr>
        <p:spPr>
          <a:xfrm>
            <a:off x="695155" y="1680411"/>
            <a:ext cx="10395300" cy="0"/>
          </a:xfrm>
          <a:prstGeom prst="straightConnector1">
            <a:avLst/>
          </a:prstGeom>
          <a:noFill/>
          <a:ln cap="flat" cmpd="sng" w="50800">
            <a:solidFill>
              <a:srgbClr val="E6C013"/>
            </a:solidFill>
            <a:prstDash val="solid"/>
            <a:miter lim="800000"/>
            <a:headEnd len="sm" w="sm" type="none"/>
            <a:tailEnd len="sm" w="sm" type="none"/>
          </a:ln>
        </p:spPr>
      </p:cxnSp>
      <p:cxnSp>
        <p:nvCxnSpPr>
          <p:cNvPr id="124" name="Google Shape;124;p17"/>
          <p:cNvCxnSpPr/>
          <p:nvPr/>
        </p:nvCxnSpPr>
        <p:spPr>
          <a:xfrm>
            <a:off x="695155" y="537411"/>
            <a:ext cx="10395284" cy="0"/>
          </a:xfrm>
          <a:prstGeom prst="straightConnector1">
            <a:avLst/>
          </a:prstGeom>
          <a:noFill/>
          <a:ln cap="flat" cmpd="sng" w="50800">
            <a:solidFill>
              <a:srgbClr val="E6C013"/>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8" name="Shape 128"/>
        <p:cNvGrpSpPr/>
        <p:nvPr/>
      </p:nvGrpSpPr>
      <p:grpSpPr>
        <a:xfrm>
          <a:off x="0" y="0"/>
          <a:ext cx="0" cy="0"/>
          <a:chOff x="0" y="0"/>
          <a:chExt cx="0" cy="0"/>
        </a:xfrm>
      </p:grpSpPr>
      <p:sp>
        <p:nvSpPr>
          <p:cNvPr id="129" name="Google Shape;129;p18"/>
          <p:cNvSpPr txBox="1"/>
          <p:nvPr>
            <p:ph type="title"/>
          </p:nvPr>
        </p:nvSpPr>
        <p:spPr>
          <a:xfrm>
            <a:off x="838200" y="365127"/>
            <a:ext cx="10515600" cy="13255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800"/>
              <a:buFont typeface="Helvetica Neue"/>
              <a:buNone/>
            </a:pPr>
            <a:r>
              <a:rPr b="1" i="0" lang="en-US" sz="4800" u="none" cap="none" strike="noStrike">
                <a:solidFill>
                  <a:schemeClr val="dk1"/>
                </a:solidFill>
                <a:latin typeface="Helvetica Neue"/>
                <a:ea typeface="Helvetica Neue"/>
                <a:cs typeface="Helvetica Neue"/>
                <a:sym typeface="Helvetica Neue"/>
              </a:rPr>
              <a:t>OVERVIEW</a:t>
            </a:r>
            <a:endParaRPr/>
          </a:p>
        </p:txBody>
      </p:sp>
      <p:sp>
        <p:nvSpPr>
          <p:cNvPr id="130" name="Google Shape;130;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E6C013"/>
              </a:buClr>
              <a:buSzPts val="4400"/>
              <a:buFont typeface="Arial"/>
              <a:buNone/>
            </a:pPr>
            <a:r>
              <a:rPr b="1" i="0" lang="en-US" sz="4400" u="none" cap="none" strike="noStrike">
                <a:solidFill>
                  <a:srgbClr val="E6C013"/>
                </a:solidFill>
                <a:latin typeface="Helvetica Neue"/>
                <a:ea typeface="Helvetica Neue"/>
                <a:cs typeface="Helvetica Neue"/>
                <a:sym typeface="Helvetica Neue"/>
              </a:rPr>
              <a:t>CHECKLIST OF</a:t>
            </a:r>
            <a:endParaRPr>
              <a:latin typeface="Helvetica Neue"/>
              <a:ea typeface="Helvetica Neue"/>
              <a:cs typeface="Helvetica Neue"/>
              <a:sym typeface="Helvetica Neue"/>
            </a:endParaRPr>
          </a:p>
          <a:p>
            <a:pPr indent="0" lvl="0" marL="0" marR="0" rtl="0" algn="ctr">
              <a:lnSpc>
                <a:spcPct val="90000"/>
              </a:lnSpc>
              <a:spcBef>
                <a:spcPts val="1000"/>
              </a:spcBef>
              <a:spcAft>
                <a:spcPts val="0"/>
              </a:spcAft>
              <a:buClr>
                <a:srgbClr val="E6C013"/>
              </a:buClr>
              <a:buSzPts val="4400"/>
              <a:buFont typeface="Arial"/>
              <a:buNone/>
            </a:pPr>
            <a:r>
              <a:rPr b="1" i="0" lang="en-US" sz="4400" u="none" cap="none" strike="noStrike">
                <a:solidFill>
                  <a:srgbClr val="E6C013"/>
                </a:solidFill>
                <a:latin typeface="Helvetica Neue"/>
                <a:ea typeface="Helvetica Neue"/>
                <a:cs typeface="Helvetica Neue"/>
                <a:sym typeface="Helvetica Neue"/>
              </a:rPr>
              <a:t>ACTION STEPS</a:t>
            </a:r>
            <a:endParaRPr>
              <a:latin typeface="Helvetica Neue"/>
              <a:ea typeface="Helvetica Neue"/>
              <a:cs typeface="Helvetica Neue"/>
              <a:sym typeface="Helvetica Neue"/>
            </a:endParaRPr>
          </a:p>
        </p:txBody>
      </p:sp>
      <p:sp>
        <p:nvSpPr>
          <p:cNvPr id="131" name="Google Shape;131;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6A2FD"/>
              </a:buClr>
              <a:buSzPts val="4400"/>
              <a:buFont typeface="Arial"/>
              <a:buNone/>
            </a:pPr>
            <a:r>
              <a:rPr b="1" i="0" lang="en-US" sz="4400" u="none" cap="none" strike="noStrike">
                <a:solidFill>
                  <a:srgbClr val="16A2FD"/>
                </a:solidFill>
                <a:latin typeface="Helvetica Neue"/>
                <a:ea typeface="Helvetica Neue"/>
                <a:cs typeface="Helvetica Neue"/>
                <a:sym typeface="Helvetica Neue"/>
              </a:rPr>
              <a:t>ADDITIONAL RESOURCES</a:t>
            </a:r>
            <a:endParaRPr>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4400"/>
              <a:buFont typeface="Arial"/>
              <a:buNone/>
            </a:pPr>
            <a:r>
              <a:t/>
            </a:r>
            <a:endParaRPr b="1" i="0" sz="4400" u="none" cap="none" strike="noStrike">
              <a:solidFill>
                <a:srgbClr val="16A2FD"/>
              </a:solidFill>
              <a:latin typeface="Calibri"/>
              <a:ea typeface="Calibri"/>
              <a:cs typeface="Calibri"/>
              <a:sym typeface="Calibri"/>
            </a:endParaRPr>
          </a:p>
        </p:txBody>
      </p:sp>
      <p:cxnSp>
        <p:nvCxnSpPr>
          <p:cNvPr id="132" name="Google Shape;132;p18"/>
          <p:cNvCxnSpPr/>
          <p:nvPr/>
        </p:nvCxnSpPr>
        <p:spPr>
          <a:xfrm>
            <a:off x="695155" y="1626519"/>
            <a:ext cx="10395284" cy="0"/>
          </a:xfrm>
          <a:prstGeom prst="straightConnector1">
            <a:avLst/>
          </a:prstGeom>
          <a:noFill/>
          <a:ln cap="flat" cmpd="sng" w="50800">
            <a:solidFill>
              <a:srgbClr val="E6C013"/>
            </a:solidFill>
            <a:prstDash val="solid"/>
            <a:miter lim="800000"/>
            <a:headEnd len="sm" w="sm" type="none"/>
            <a:tailEnd len="sm" w="sm" type="none"/>
          </a:ln>
        </p:spPr>
      </p:cxnSp>
      <p:cxnSp>
        <p:nvCxnSpPr>
          <p:cNvPr id="133" name="Google Shape;133;p18"/>
          <p:cNvCxnSpPr/>
          <p:nvPr/>
        </p:nvCxnSpPr>
        <p:spPr>
          <a:xfrm>
            <a:off x="695155" y="537411"/>
            <a:ext cx="10395284" cy="0"/>
          </a:xfrm>
          <a:prstGeom prst="straightConnector1">
            <a:avLst/>
          </a:prstGeom>
          <a:noFill/>
          <a:ln cap="flat" cmpd="sng" w="50800">
            <a:solidFill>
              <a:srgbClr val="E6C013"/>
            </a:solidFill>
            <a:prstDash val="solid"/>
            <a:miter lim="800000"/>
            <a:headEnd len="sm" w="sm" type="none"/>
            <a:tailEnd len="sm" w="sm" type="none"/>
          </a:ln>
        </p:spPr>
      </p:cxnSp>
      <p:pic>
        <p:nvPicPr>
          <p:cNvPr id="134" name="Google Shape;134;p18"/>
          <p:cNvPicPr preferRelativeResize="0"/>
          <p:nvPr/>
        </p:nvPicPr>
        <p:blipFill rotWithShape="1">
          <a:blip r:embed="rId3">
            <a:alphaModFix/>
          </a:blip>
          <a:srcRect b="0" l="0" r="0" t="0"/>
          <a:stretch/>
        </p:blipFill>
        <p:spPr>
          <a:xfrm>
            <a:off x="7149431" y="3908385"/>
            <a:ext cx="1212516" cy="1212516"/>
          </a:xfrm>
          <a:prstGeom prst="rect">
            <a:avLst/>
          </a:prstGeom>
          <a:noFill/>
          <a:ln>
            <a:noFill/>
          </a:ln>
        </p:spPr>
      </p:pic>
      <p:pic>
        <p:nvPicPr>
          <p:cNvPr id="135" name="Google Shape;135;p18"/>
          <p:cNvPicPr preferRelativeResize="0"/>
          <p:nvPr/>
        </p:nvPicPr>
        <p:blipFill rotWithShape="1">
          <a:blip r:embed="rId4">
            <a:alphaModFix/>
          </a:blip>
          <a:srcRect b="0" l="0" r="0" t="0"/>
          <a:stretch/>
        </p:blipFill>
        <p:spPr>
          <a:xfrm>
            <a:off x="9106567" y="3943811"/>
            <a:ext cx="1422400" cy="1422400"/>
          </a:xfrm>
          <a:prstGeom prst="rect">
            <a:avLst/>
          </a:prstGeom>
          <a:noFill/>
          <a:ln>
            <a:noFill/>
          </a:ln>
        </p:spPr>
      </p:pic>
      <p:pic>
        <p:nvPicPr>
          <p:cNvPr id="136" name="Google Shape;136;p18"/>
          <p:cNvPicPr preferRelativeResize="0"/>
          <p:nvPr/>
        </p:nvPicPr>
        <p:blipFill rotWithShape="1">
          <a:blip r:embed="rId5">
            <a:alphaModFix/>
          </a:blip>
          <a:srcRect b="0" l="0" r="0" t="0"/>
          <a:stretch/>
        </p:blipFill>
        <p:spPr>
          <a:xfrm>
            <a:off x="1680816" y="3610811"/>
            <a:ext cx="3496368" cy="20454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0" name="Shape 140"/>
        <p:cNvGrpSpPr/>
        <p:nvPr/>
      </p:nvGrpSpPr>
      <p:grpSpPr>
        <a:xfrm>
          <a:off x="0" y="0"/>
          <a:ext cx="0" cy="0"/>
          <a:chOff x="0" y="0"/>
          <a:chExt cx="0" cy="0"/>
        </a:xfrm>
      </p:grpSpPr>
      <p:sp>
        <p:nvSpPr>
          <p:cNvPr id="141" name="Google Shape;141;p19"/>
          <p:cNvSpPr txBox="1"/>
          <p:nvPr>
            <p:ph type="title"/>
          </p:nvPr>
        </p:nvSpPr>
        <p:spPr>
          <a:xfrm>
            <a:off x="838200" y="365127"/>
            <a:ext cx="10515600" cy="132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800"/>
              <a:buFont typeface="Helvetica Neue"/>
              <a:buNone/>
            </a:pPr>
            <a:r>
              <a:rPr b="1" lang="en-US" sz="4800">
                <a:latin typeface="Helvetica Neue"/>
                <a:ea typeface="Helvetica Neue"/>
                <a:cs typeface="Helvetica Neue"/>
                <a:sym typeface="Helvetica Neue"/>
              </a:rPr>
              <a:t>DISCLAIMER</a:t>
            </a:r>
            <a:endParaRPr/>
          </a:p>
        </p:txBody>
      </p:sp>
      <p:cxnSp>
        <p:nvCxnSpPr>
          <p:cNvPr id="142" name="Google Shape;142;p19"/>
          <p:cNvCxnSpPr/>
          <p:nvPr/>
        </p:nvCxnSpPr>
        <p:spPr>
          <a:xfrm>
            <a:off x="695155" y="1626519"/>
            <a:ext cx="10395300" cy="0"/>
          </a:xfrm>
          <a:prstGeom prst="straightConnector1">
            <a:avLst/>
          </a:prstGeom>
          <a:noFill/>
          <a:ln cap="flat" cmpd="sng" w="50800">
            <a:solidFill>
              <a:srgbClr val="E6C013"/>
            </a:solidFill>
            <a:prstDash val="solid"/>
            <a:miter lim="800000"/>
            <a:headEnd len="sm" w="sm" type="none"/>
            <a:tailEnd len="sm" w="sm" type="none"/>
          </a:ln>
        </p:spPr>
      </p:cxnSp>
      <p:cxnSp>
        <p:nvCxnSpPr>
          <p:cNvPr id="143" name="Google Shape;143;p19"/>
          <p:cNvCxnSpPr/>
          <p:nvPr/>
        </p:nvCxnSpPr>
        <p:spPr>
          <a:xfrm>
            <a:off x="695155" y="537411"/>
            <a:ext cx="10395300" cy="0"/>
          </a:xfrm>
          <a:prstGeom prst="straightConnector1">
            <a:avLst/>
          </a:prstGeom>
          <a:noFill/>
          <a:ln cap="flat" cmpd="sng" w="50800">
            <a:solidFill>
              <a:srgbClr val="E6C013"/>
            </a:solidFill>
            <a:prstDash val="solid"/>
            <a:miter lim="800000"/>
            <a:headEnd len="sm" w="sm" type="none"/>
            <a:tailEnd len="sm" w="sm" type="none"/>
          </a:ln>
        </p:spPr>
      </p:cxnSp>
      <p:sp>
        <p:nvSpPr>
          <p:cNvPr id="144" name="Google Shape;144;p19"/>
          <p:cNvSpPr txBox="1"/>
          <p:nvPr/>
        </p:nvSpPr>
        <p:spPr>
          <a:xfrm>
            <a:off x="706275" y="1924325"/>
            <a:ext cx="10395300" cy="44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Proxima Nova"/>
                <a:ea typeface="Proxima Nova"/>
                <a:cs typeface="Proxima Nova"/>
                <a:sym typeface="Proxima Nova"/>
              </a:rPr>
              <a:t>This training does</a:t>
            </a:r>
            <a:r>
              <a:rPr lang="en-US" sz="1800">
                <a:solidFill>
                  <a:schemeClr val="dk1"/>
                </a:solidFill>
                <a:latin typeface="Proxima Nova"/>
                <a:ea typeface="Proxima Nova"/>
                <a:cs typeface="Proxima Nova"/>
                <a:sym typeface="Proxima Nova"/>
              </a:rPr>
              <a:t> </a:t>
            </a:r>
            <a:r>
              <a:rPr b="1" lang="en-US" sz="1800">
                <a:solidFill>
                  <a:schemeClr val="dk1"/>
                </a:solidFill>
                <a:latin typeface="Proxima Nova"/>
                <a:ea typeface="Proxima Nova"/>
                <a:cs typeface="Proxima Nova"/>
                <a:sym typeface="Proxima Nova"/>
              </a:rPr>
              <a:t>not</a:t>
            </a:r>
            <a:r>
              <a:rPr lang="en-US" sz="1800">
                <a:solidFill>
                  <a:schemeClr val="dk1"/>
                </a:solidFill>
                <a:latin typeface="Proxima Nova"/>
                <a:ea typeface="Proxima Nova"/>
                <a:cs typeface="Proxima Nova"/>
                <a:sym typeface="Proxima Nova"/>
              </a:rPr>
              <a:t> provide legal advice, but rather provides general legal information. No attorney</a:t>
            </a:r>
            <a:r>
              <a:rPr lang="en-US" sz="1800">
                <a:solidFill>
                  <a:schemeClr val="dk1"/>
                </a:solidFill>
                <a:latin typeface="Proxima Nova"/>
                <a:ea typeface="Proxima Nova"/>
                <a:cs typeface="Proxima Nova"/>
                <a:sym typeface="Proxima Nova"/>
              </a:rPr>
              <a:t>-</a:t>
            </a:r>
            <a:r>
              <a:rPr lang="en-US" sz="1800">
                <a:solidFill>
                  <a:schemeClr val="dk1"/>
                </a:solidFill>
                <a:latin typeface="Proxima Nova"/>
                <a:ea typeface="Proxima Nova"/>
                <a:cs typeface="Proxima Nova"/>
                <a:sym typeface="Proxima Nova"/>
              </a:rPr>
              <a:t>client relationship is created with Root &amp; Rebound by using any information in this training.  If you are looking for legal advice specific to your situation, you should consult and retain your own attorney. </a:t>
            </a:r>
            <a:endParaRPr sz="1800">
              <a:solidFill>
                <a:schemeClr val="dk1"/>
              </a:solidFill>
              <a:latin typeface="Proxima Nova"/>
              <a:ea typeface="Proxima Nova"/>
              <a:cs typeface="Proxima Nova"/>
              <a:sym typeface="Proxima Nova"/>
            </a:endParaRPr>
          </a:p>
          <a:p>
            <a:pPr indent="0" lvl="0" marL="0" rtl="0" algn="l">
              <a:spcBef>
                <a:spcPts val="800"/>
              </a:spcBef>
              <a:spcAft>
                <a:spcPts val="0"/>
              </a:spcAft>
              <a:buNone/>
            </a:pPr>
            <a:r>
              <a:t/>
            </a:r>
            <a:endParaRPr sz="1800">
              <a:solidFill>
                <a:schemeClr val="dk1"/>
              </a:solidFill>
              <a:latin typeface="Proxima Nova"/>
              <a:ea typeface="Proxima Nova"/>
              <a:cs typeface="Proxima Nova"/>
              <a:sym typeface="Proxima Nova"/>
            </a:endParaRPr>
          </a:p>
          <a:p>
            <a:pPr indent="0" lvl="0" marL="0" rtl="0" algn="l">
              <a:spcBef>
                <a:spcPts val="800"/>
              </a:spcBef>
              <a:spcAft>
                <a:spcPts val="0"/>
              </a:spcAft>
              <a:buNone/>
            </a:pPr>
            <a:r>
              <a:rPr lang="en-US" sz="1800">
                <a:solidFill>
                  <a:schemeClr val="dk1"/>
                </a:solidFill>
                <a:latin typeface="Proxima Nova"/>
                <a:ea typeface="Proxima Nova"/>
                <a:cs typeface="Proxima Nova"/>
                <a:sym typeface="Proxima Nova"/>
              </a:rPr>
              <a:t>Root &amp; Rebound offers this training template “as-is” and makes no representations or warranties of any kind concerning the toolkit, express, implied, statutory, or otherwise, including, without limitation, warranties of accuracy, completeness, title, marketability, merchantability, fitness for a particular purpose, noninfringement, or the presence or absence of errors, whether or not discoverable.</a:t>
            </a:r>
            <a:endParaRPr sz="1800">
              <a:solidFill>
                <a:schemeClr val="dk1"/>
              </a:solidFill>
              <a:latin typeface="Proxima Nova"/>
              <a:ea typeface="Proxima Nova"/>
              <a:cs typeface="Proxima Nova"/>
              <a:sym typeface="Proxima Nova"/>
            </a:endParaRPr>
          </a:p>
          <a:p>
            <a:pPr indent="0" lvl="0" marL="0" rtl="0" algn="l">
              <a:spcBef>
                <a:spcPts val="800"/>
              </a:spcBef>
              <a:spcAft>
                <a:spcPts val="0"/>
              </a:spcAft>
              <a:buNone/>
            </a:pPr>
            <a:r>
              <a:t/>
            </a:r>
            <a:endParaRPr sz="1800">
              <a:solidFill>
                <a:schemeClr val="dk1"/>
              </a:solidFill>
              <a:latin typeface="Proxima Nova"/>
              <a:ea typeface="Proxima Nova"/>
              <a:cs typeface="Proxima Nova"/>
              <a:sym typeface="Proxima Nova"/>
            </a:endParaRPr>
          </a:p>
          <a:p>
            <a:pPr indent="0" lvl="0" marL="0" rtl="0" algn="l">
              <a:spcBef>
                <a:spcPts val="800"/>
              </a:spcBef>
              <a:spcAft>
                <a:spcPts val="800"/>
              </a:spcAft>
              <a:buClr>
                <a:schemeClr val="dk1"/>
              </a:buClr>
              <a:buSzPts val="1100"/>
              <a:buFont typeface="Arial"/>
              <a:buNone/>
            </a:pPr>
            <a:r>
              <a:rPr lang="en-US" sz="1800">
                <a:solidFill>
                  <a:schemeClr val="dk1"/>
                </a:solidFill>
                <a:latin typeface="Proxima Nova"/>
                <a:ea typeface="Proxima Nova"/>
                <a:cs typeface="Proxima Nova"/>
                <a:sym typeface="Proxima Nova"/>
              </a:rPr>
              <a:t>In particular, Root &amp; Rebound does not make any representations or warranties that this training, or any information in this training , is accurate, complete, or up-to-date, or that it will apply to your circumstances. If you use information from the training, it is your responsibility to make sure that the law has not changed and applies to your particular situation.</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8" name="Shape 148"/>
        <p:cNvGrpSpPr/>
        <p:nvPr/>
      </p:nvGrpSpPr>
      <p:grpSpPr>
        <a:xfrm>
          <a:off x="0" y="0"/>
          <a:ext cx="0" cy="0"/>
          <a:chOff x="0" y="0"/>
          <a:chExt cx="0" cy="0"/>
        </a:xfrm>
      </p:grpSpPr>
      <p:sp>
        <p:nvSpPr>
          <p:cNvPr id="149" name="Google Shape;149;p20"/>
          <p:cNvSpPr txBox="1"/>
          <p:nvPr>
            <p:ph idx="1" type="subTitle"/>
          </p:nvPr>
        </p:nvSpPr>
        <p:spPr>
          <a:xfrm>
            <a:off x="4572001" y="1"/>
            <a:ext cx="7620001" cy="6858000"/>
          </a:xfrm>
          <a:prstGeom prst="rect">
            <a:avLst/>
          </a:prstGeom>
          <a:noFill/>
          <a:ln>
            <a:noFill/>
          </a:ln>
        </p:spPr>
        <p:txBody>
          <a:bodyPr anchorCtr="0" anchor="b" bIns="45700" lIns="91425" spcFirstLastPara="1" rIns="91425" wrap="square" tIns="45700">
            <a:noAutofit/>
          </a:bodyPr>
          <a:lstStyle/>
          <a:p>
            <a:pPr indent="-571486" lvl="0" marL="571486" marR="0" rtl="0" algn="l">
              <a:lnSpc>
                <a:spcPct val="90000"/>
              </a:lnSpc>
              <a:spcBef>
                <a:spcPts val="0"/>
              </a:spcBef>
              <a:spcAft>
                <a:spcPts val="0"/>
              </a:spcAft>
              <a:buClr>
                <a:srgbClr val="E6C013"/>
              </a:buClr>
              <a:buSzPts val="4160"/>
              <a:buFont typeface="Arial"/>
              <a:buChar char="•"/>
            </a:pPr>
            <a:r>
              <a:rPr b="1" lang="en-US" sz="3200">
                <a:latin typeface="Helvetica Neue"/>
                <a:ea typeface="Helvetica Neue"/>
                <a:cs typeface="Helvetica Neue"/>
                <a:sym typeface="Helvetica Neue"/>
              </a:rPr>
              <a:t>A STEP-BY-STEP GUIDE</a:t>
            </a:r>
            <a:endParaRPr/>
          </a:p>
          <a:p>
            <a:pPr indent="0" lvl="0" marL="0" marR="0" rtl="0" algn="l">
              <a:lnSpc>
                <a:spcPct val="90000"/>
              </a:lnSpc>
              <a:spcBef>
                <a:spcPts val="1000"/>
              </a:spcBef>
              <a:spcAft>
                <a:spcPts val="0"/>
              </a:spcAft>
              <a:buClr>
                <a:srgbClr val="E6C013"/>
              </a:buClr>
              <a:buSzPts val="5200"/>
              <a:buFont typeface="Arial"/>
              <a:buNone/>
            </a:pPr>
            <a:r>
              <a:t/>
            </a:r>
            <a:endParaRPr b="0" i="0" sz="4000" u="none" cap="none" strike="noStrike">
              <a:solidFill>
                <a:schemeClr val="dk1"/>
              </a:solidFill>
              <a:latin typeface="Calibri"/>
              <a:ea typeface="Calibri"/>
              <a:cs typeface="Calibri"/>
              <a:sym typeface="Calibri"/>
            </a:endParaRPr>
          </a:p>
        </p:txBody>
      </p:sp>
      <p:sp>
        <p:nvSpPr>
          <p:cNvPr id="150" name="Google Shape;150;p20"/>
          <p:cNvSpPr txBox="1"/>
          <p:nvPr>
            <p:ph type="ctrTitle"/>
          </p:nvPr>
        </p:nvSpPr>
        <p:spPr>
          <a:xfrm>
            <a:off x="1" y="1"/>
            <a:ext cx="4299284" cy="6858000"/>
          </a:xfrm>
          <a:prstGeom prst="rect">
            <a:avLst/>
          </a:prstGeom>
          <a:solidFill>
            <a:srgbClr val="16A2FD"/>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Helvetica Neue"/>
              <a:buNone/>
            </a:pPr>
            <a:br>
              <a:rPr b="1" i="0" lang="en-US" sz="4000" u="none" cap="none" strike="noStrike">
                <a:solidFill>
                  <a:schemeClr val="lt1"/>
                </a:solidFill>
                <a:latin typeface="Helvetica Neue"/>
                <a:ea typeface="Helvetica Neue"/>
                <a:cs typeface="Helvetica Neue"/>
                <a:sym typeface="Helvetica Neue"/>
              </a:rPr>
            </a:br>
            <a:br>
              <a:rPr b="1" i="0" lang="en-US" sz="4000" u="none" cap="none" strike="noStrike">
                <a:solidFill>
                  <a:schemeClr val="lt1"/>
                </a:solidFill>
                <a:latin typeface="Helvetica Neue"/>
                <a:ea typeface="Helvetica Neue"/>
                <a:cs typeface="Helvetica Neue"/>
                <a:sym typeface="Helvetica Neue"/>
              </a:rPr>
            </a:br>
            <a:br>
              <a:rPr b="1" i="0" lang="en-US" sz="4000" u="none" cap="none" strike="noStrike">
                <a:solidFill>
                  <a:schemeClr val="lt1"/>
                </a:solidFill>
                <a:latin typeface="Helvetica Neue"/>
                <a:ea typeface="Helvetica Neue"/>
                <a:cs typeface="Helvetica Neue"/>
                <a:sym typeface="Helvetica Neue"/>
              </a:rPr>
            </a:br>
            <a:r>
              <a:rPr b="1" i="0" lang="en-US" sz="4000" u="none" cap="none" strike="noStrike">
                <a:solidFill>
                  <a:schemeClr val="lt1"/>
                </a:solidFill>
                <a:latin typeface="Helvetica Neue"/>
                <a:ea typeface="Helvetica Neue"/>
                <a:cs typeface="Helvetica Neue"/>
                <a:sym typeface="Helvetica Neue"/>
              </a:rPr>
              <a:t> </a:t>
            </a:r>
            <a:br>
              <a:rPr b="1" i="0" lang="en-US" sz="4000" u="none" cap="none" strike="noStrike">
                <a:solidFill>
                  <a:schemeClr val="lt1"/>
                </a:solidFill>
                <a:latin typeface="Helvetica Neue"/>
                <a:ea typeface="Helvetica Neue"/>
                <a:cs typeface="Helvetica Neue"/>
                <a:sym typeface="Helvetica Neue"/>
              </a:rPr>
            </a:br>
            <a:r>
              <a:rPr b="1" lang="en-US" sz="4800">
                <a:solidFill>
                  <a:schemeClr val="lt1"/>
                </a:solidFill>
                <a:latin typeface="Helvetica Neue"/>
                <a:ea typeface="Helvetica Neue"/>
                <a:cs typeface="Helvetica Neue"/>
                <a:sym typeface="Helvetica Neue"/>
              </a:rPr>
              <a:t>APPLYING TO HOUSING WITH A RECORD</a:t>
            </a:r>
            <a:endParaRPr/>
          </a:p>
        </p:txBody>
      </p:sp>
      <p:pic>
        <p:nvPicPr>
          <p:cNvPr id="151" name="Google Shape;151;p20"/>
          <p:cNvPicPr preferRelativeResize="0"/>
          <p:nvPr/>
        </p:nvPicPr>
        <p:blipFill rotWithShape="1">
          <a:blip r:embed="rId3">
            <a:alphaModFix/>
          </a:blip>
          <a:srcRect b="0" l="0" r="0" t="0"/>
          <a:stretch/>
        </p:blipFill>
        <p:spPr>
          <a:xfrm>
            <a:off x="0" y="768096"/>
            <a:ext cx="1371600" cy="1371600"/>
          </a:xfrm>
          <a:prstGeom prst="rect">
            <a:avLst/>
          </a:prstGeom>
          <a:noFill/>
          <a:ln>
            <a:noFill/>
          </a:ln>
        </p:spPr>
      </p:pic>
      <p:pic>
        <p:nvPicPr>
          <p:cNvPr id="152" name="Google Shape;152;p20"/>
          <p:cNvPicPr preferRelativeResize="0"/>
          <p:nvPr/>
        </p:nvPicPr>
        <p:blipFill rotWithShape="1">
          <a:blip r:embed="rId4">
            <a:alphaModFix/>
          </a:blip>
          <a:srcRect b="0" l="0" r="0" t="0"/>
          <a:stretch/>
        </p:blipFill>
        <p:spPr>
          <a:xfrm>
            <a:off x="4299285" y="0"/>
            <a:ext cx="7916799" cy="4678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838200" y="441327"/>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Helvetica Neue"/>
              <a:buNone/>
            </a:pPr>
            <a:r>
              <a:rPr b="1" lang="en-US" sz="4800">
                <a:latin typeface="Helvetica Neue"/>
                <a:ea typeface="Helvetica Neue"/>
                <a:cs typeface="Helvetica Neue"/>
                <a:sym typeface="Helvetica Neue"/>
              </a:rPr>
              <a:t>BEFORE YOU START</a:t>
            </a:r>
            <a:endParaRPr/>
          </a:p>
        </p:txBody>
      </p:sp>
      <p:sp>
        <p:nvSpPr>
          <p:cNvPr id="158" name="Google Shape;158;p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228593" marR="0" rtl="0" algn="l">
              <a:lnSpc>
                <a:spcPct val="80000"/>
              </a:lnSpc>
              <a:spcBef>
                <a:spcPts val="1000"/>
              </a:spcBef>
              <a:spcAft>
                <a:spcPts val="0"/>
              </a:spcAft>
              <a:buNone/>
            </a:pPr>
            <a:r>
              <a:rPr b="1" lang="en-US" sz="3515">
                <a:solidFill>
                  <a:srgbClr val="E6C013"/>
                </a:solidFill>
              </a:rPr>
              <a:t>STEP ONE:</a:t>
            </a:r>
            <a:r>
              <a:rPr lang="en-US" sz="3515"/>
              <a:t> Read the toolkit/watch the training videos!</a:t>
            </a:r>
            <a:endParaRPr sz="3515"/>
          </a:p>
          <a:p>
            <a:pPr indent="0" lvl="0" marL="228593" marR="0" rtl="0" algn="l">
              <a:lnSpc>
                <a:spcPct val="80000"/>
              </a:lnSpc>
              <a:spcBef>
                <a:spcPts val="1000"/>
              </a:spcBef>
              <a:spcAft>
                <a:spcPts val="0"/>
              </a:spcAft>
              <a:buNone/>
            </a:pPr>
            <a:r>
              <a:rPr b="1" lang="en-US" sz="3515">
                <a:solidFill>
                  <a:srgbClr val="E6C013"/>
                </a:solidFill>
              </a:rPr>
              <a:t>STEP TWO:</a:t>
            </a:r>
            <a:r>
              <a:rPr lang="en-US" sz="3515"/>
              <a:t> Find out what’s on your record.</a:t>
            </a:r>
            <a:endParaRPr sz="3515"/>
          </a:p>
          <a:p>
            <a:pPr indent="0" lvl="0" marL="228593" marR="0" rtl="0" algn="l">
              <a:lnSpc>
                <a:spcPct val="80000"/>
              </a:lnSpc>
              <a:spcBef>
                <a:spcPts val="1000"/>
              </a:spcBef>
              <a:spcAft>
                <a:spcPts val="0"/>
              </a:spcAft>
              <a:buNone/>
            </a:pPr>
            <a:r>
              <a:rPr b="1" lang="en-US" sz="3515">
                <a:solidFill>
                  <a:srgbClr val="E6C013"/>
                </a:solidFill>
              </a:rPr>
              <a:t>STEP THREE:</a:t>
            </a:r>
            <a:r>
              <a:rPr lang="en-US" sz="3515"/>
              <a:t> Find out what </a:t>
            </a:r>
            <a:r>
              <a:rPr lang="en-US" sz="3515"/>
              <a:t>on your record </a:t>
            </a:r>
            <a:r>
              <a:rPr lang="en-US" sz="3515"/>
              <a:t>you can get cleaned up.</a:t>
            </a:r>
            <a:endParaRPr sz="3515"/>
          </a:p>
          <a:p>
            <a:pPr indent="0" lvl="0" marL="228593" marR="0" rtl="0" algn="l">
              <a:lnSpc>
                <a:spcPct val="80000"/>
              </a:lnSpc>
              <a:spcBef>
                <a:spcPts val="1000"/>
              </a:spcBef>
              <a:spcAft>
                <a:spcPts val="0"/>
              </a:spcAft>
              <a:buNone/>
            </a:pPr>
            <a:r>
              <a:rPr b="1" lang="en-US" sz="3515">
                <a:solidFill>
                  <a:srgbClr val="E6C013"/>
                </a:solidFill>
              </a:rPr>
              <a:t>STEP FOUR:</a:t>
            </a:r>
            <a:r>
              <a:rPr lang="en-US" sz="3515"/>
              <a:t> Gather evidence showing rehabilitation and how your life has changed.</a:t>
            </a:r>
            <a:endParaRPr b="0" i="0" sz="2590" u="none" cap="none" strike="noStrike">
              <a:solidFill>
                <a:schemeClr val="dk1"/>
              </a:solidFill>
              <a:latin typeface="Calibri"/>
              <a:ea typeface="Calibri"/>
              <a:cs typeface="Calibri"/>
              <a:sym typeface="Calibri"/>
            </a:endParaRPr>
          </a:p>
        </p:txBody>
      </p:sp>
      <p:cxnSp>
        <p:nvCxnSpPr>
          <p:cNvPr id="159" name="Google Shape;159;p21"/>
          <p:cNvCxnSpPr/>
          <p:nvPr/>
        </p:nvCxnSpPr>
        <p:spPr>
          <a:xfrm>
            <a:off x="1559560" y="1514224"/>
            <a:ext cx="9144000" cy="0"/>
          </a:xfrm>
          <a:prstGeom prst="straightConnector1">
            <a:avLst/>
          </a:prstGeom>
          <a:noFill/>
          <a:ln cap="flat" cmpd="sng" w="50800">
            <a:solidFill>
              <a:srgbClr val="E6C013"/>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